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2" r:id="rId5"/>
    <p:sldMasterId id="2147483683" r:id="rId6"/>
    <p:sldMasterId id="2147483684"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9309276-9E85-4762-A999-7BC696F191BB}">
  <a:tblStyle styleId="{09309276-9E85-4762-A999-7BC696F191BB}"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B73CDDB-E605-4578-9FBE-F34ED8313520}"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1.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slide" Target="slides/slide29.xml"/><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slide" Target="slides/slide31.xml"/><Relationship Id="rId16" Type="http://schemas.openxmlformats.org/officeDocument/2006/relationships/slide" Target="slides/slide8.xml"/><Relationship Id="rId38" Type="http://schemas.openxmlformats.org/officeDocument/2006/relationships/slide" Target="slides/slide30.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75db52675e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75db52675e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75db52675e_0_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75db52675e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b690dc4e6d_0_1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b690dc4e6d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b690dc4e6d_0_1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b690dc4e6d_0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b690dc4e6d_0_1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b690dc4e6d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b690dc4e6d_0_1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3b690dc4e6d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b690dc4e6d_0_1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b690dc4e6d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3b690dc4e6d_0_21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3b690dc4e6d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bea57f2c6f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2bea57f2c6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9209b01ada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9209b01ada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b633d67af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b633d67af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9209b01ada_2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9209b01ada_2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75db52675e_0_23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275db52675e_0_2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b0c7b17582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Impresionizmi &amp; Post-Impresionizmi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الانطباعية وما بعد الانطباعية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Իմպրեսիոնիզմ և հետիմպրեսիոնիզմ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i postimpressionisme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印象派与后印象派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en postimpressionisme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امپرسیونیسم و پست امپرسیونیسم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Impressionnisme et post-impressionnisme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Impressionismus und Postimpressionismus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ઇમ્પ્રેશનિઝમ અને પોસ્ટ-ઇમ્પ્રેશનિઝમ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और उत्तर-प्रभाववाद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postimpressionismo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印象派とポスト印象派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인상주의와 후기인상주의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Impresionisme &amp; Pasca-Impresionisme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ഇംപ്രഷനിസവും പോസ്റ്റ്-ഇംപ്രഷനിസവും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र पोस्ट-इम्प्रेशनवाद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امپریشنیزم او پوسټ امپریشنیزم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Pós-Impressionismo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ਪ੍ਰਭਾਵਵਾਦ ਅਤੇ ਪੋਸਟ-ਪ੍ਰਭਾਵਵਾਦ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Импрессионизм и постимпрессионизм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Импресионизам и постимпресионизам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Aragtida ka dib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Impresionismo y postimpresionismo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och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Impresyonismo at Post-Impresyonismo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இம்ப்ரெஷனிசம் &amp; பிந்தைய இம்ப்ரெஷனிசம்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อิมเพรสชันนิสม์และโพสต์อิมเพรสชันนิสม์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Empresyonizm ve Post-Empresyonizm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Імпресіонізм і постімпресіонізм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تاثریت اور پوسٹ امپریشنزم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ấn tượng và hậu ấn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322" name="Google Shape;322;g3b0c7b17582_0_2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b0c7b17582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Ekspresionizmi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ገላጭነት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التعبيرية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Էքսպրեսիոնիզմ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表现主义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اکسپرسیونیسم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અભિવ્યક્તિવાદ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इक्सप्रेस्सियुनिज़म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表現主義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표현주의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എക്സ്പ്രഷനിസം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اظهار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ਪ੍ਰਗਟਾਵੇਵਾਦ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Экспрессионизм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Експресионизам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Aragtida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Éksprésionisme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Kujieleza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வெளிப்பாடுவாதம்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ลัทธิแสดงออก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Ekspresyonizm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Експресіонізм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اظہار پسندی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biểu hiện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33" name="Google Shape;333;g3b0c7b17582_0_3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b0c7b17582_0_1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All grade 11 languages in three columns,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ረቂቅ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التجريد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Աբստրակցիա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انتزاع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એબ્સ્ટ્રેક્શન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मतिहीनता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Astrazione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추출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അമൂർത്തീകരണം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अमूर्तता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خلاصون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ਐਬਸਟਰੈਕਸ਼ਨ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Апстракција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Ufupisho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การแยกส่วน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Soyutlama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خلاصہ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Sự trừu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44" name="Google Shape;344;g3b0c7b17582_0_12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b0c7b17582_0_8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b0c7b17582_0_8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and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we are doing our art history analysis.   You are very good at this!  If you want, you can keep carving today, and complete this assignment at home.   If you do this, you should have your assignment ready for Thursday’s class.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we are doing our art history analysis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po bëjmë analizën tonë të historisë së artit.   Ju jeni shumë të mirë në këtë!  Nëse dëshironi, mund të vazhdoni të gdhendni sot dhe ta përfundoni këtë detyrë në shtëpi.   Nëse e bëni këtë, duhet ta keni gati detyrën për klasën e së enjtes.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የኪነጥበብ ታሪክ ትንታኔያችንን እየሰራን ነው።   በዚህ በጣም ጥሩ ነዎት!  ከፈለጉ፣ ዛሬውኑ መቀረጹን መቀጠል ይችላሉ፣ እና ይህንን ስራ በቤትዎ ያጠናቅቁ።   ይህን ካደረግህ፣ ለሐሙስ ትምህርት ክፍልህን ዝግጁ ማድረግ አለብህ።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نُجري تحليلًا لتاريخ الفن. أنتَ بارعٌ جدًا في هذا! إن أردتَ، يُمكنكَ مواصلة النحت اليوم، وإكمال هذا الواجب في المنزل. إذا فعلتَ ذلك، فسيكون واجبكَ جاهزًا لدرس يوم الخميس.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մենք մեր արվեստի պատմության վերլուծությունն ենք անում։   Դուք շատ լավ եք այս հարցում:  Եթե ցանկանում եք, կարող եք շարունակել փորագրել այսօր և կատարել այս հանձնարարությունը տանը:   Եթե դուք դա անում եք, ձեր հանձնարարությունը պետք է պատրաստ լինի հինգշաբթի օրվա դասին: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estem fent la nostra anàlisi de la història de l'art.   Ets molt bé en això!  Si voleu, podeu seguir tallant avui i completar aquesta tasca a casa.   Si feu això, hauríeu de tenir la vostra tasca preparada per a la classe de dijous.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今天我们要做艺术史分析。你做得真棒！如果你愿意，今天可以继续雕刻，然后回家完成作业。这样，你的作业就能在周四的课上准备好了。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doen we onze analyse van de kunstgeschiedenis. Je bent hier heel goed in! Als je wilt, kun je vandaag verdergaan met snijden en deze opdracht thuis maken. Als je dit doet, heb je je opdracht klaar voor de les van donderdag.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ما در حال انجام تحلیل تاریخ هنر خود هستیم.   تو در این کار خیلی خوب هستی!  اگر می خواهید، می توانید امروز حکاکی را ادامه دهید و این کار را در خانه انجام دهید.   اگر این کار را انجام دهید، باید تکلیف خود را برای کلاس پنجشنبه آماده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nous faisons notre analyse d'histoire de l'art. Tu es très doué(e) ! Si tu veux, tu peux continuer à sculpter aujourd'hui et terminer ce devoir à la maison. Ainsi, tu seras prêt pour le cours de jeudi.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machen wir unsere kunsthistorische Analyse. Darin bist du sehr gut! Wenn du möchtest, kannst du heute weiterschnitzen und die Aufgabe zu Hause erledigen. Dann solltest du deine Aufgabe für den Unterricht am Donnerstag fertig haben.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આપણે આપણા કલા ઇતિહાસનું વિશ્લેષણ કરી રહ્યા છીએ.   તમે આમાં ખૂબ સારા છો!  જો તમે ઇચ્છો તો, તમે આજે જ કોતરકામ કરવાનું ચાલુ રાખી શકો છો, અને ઘરે આ અસાઇનમેન્ટ પૂર્ણ કરો.   જો તમે આ કરો છો, તો તમારે ગુરુવારના વર્ગ માટે તમારું અસાઇનમેન્ટ તૈયાર રાખવું જોઈએ.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कला इतिहास का विश्लेषण कर रहे हैं। आप इसमें बहुत अच्छे हैं! अगर आप चाहें, तो आज नक्काशी करते रह सकते हैं और यह असाइनमेंट घर पर ही पूरा कर सकते हैं। अगर आप ऐसा करते हैं, तो गुरुवार की कक्षा के लिए आपका असाइनमेंट तैयार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faremo la nostra analisi di storia dell'arte. Sei molto bravo! Se vuoi, puoi continuare a intagliare oggi e completare questo compito a casa. Se lo farai, dovresti avere il compito pronto per la lezione di giovedì.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今日は美術史の分析をします。とても上手ですね！もしよければ、今日は彫り続けて、この課題を家で仕上げても構いません。そうすれば、木曜日の授業までに課題が完成するはずです。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미술사 분석을 할 거예요. 정말 잘하시네요! 원하시면 오늘 조각 연습을 계속하고, 집에서 이 과제를 완료할 수 있어요. 이렇게 하면 목요일 수업에 필요한 과제를 모두 준비해 놓을 수 있을 거예요.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em analîza dîroka hunera xwe dikin.   Hûn di vê yekê de pir baş in!  Ger hûn bixwazin, hûn dikarin îroj xêzkirinê bidomînin, û vê peywirê li malê biqedînin.   Ger hûn wiya bikin, divê hûn peywira xwe ji bo dersa pêncşemê amade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kami melakukan analisis sejarah seni kami.   Anda sangat baik dalam hal ini!  Jika anda mahu, anda boleh terus mengukir hari ini, dan menyiapkan tugasan ini di rumah.   Jika anda melakukan ini, anda sepatutnya menyediakan tugasan anda untuk kelas hari Khamis.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നമ്മൾ നമ്മുടെ കലാചരിത്ര വിശകലനം നടത്തുകയാണ്.   നിങ്ങൾ ഇതിൽ വളരെ മിടുക്കനാണ്!  നിങ്ങൾക്ക് വേണമെങ്കിൽ, നിങ്ങൾക്ക് ഇന്ന് കൊത്തുപണി തുടരാം, കൂടാതെ ഈ അസൈൻമെൻ്റ് വീട്ടിൽ തന്നെ പൂർത്തിയാക്കുക.   നിങ്ങൾ ഇത് ചെയ്യുകയാണെങ്കിൽ, വ്യാഴാഴ്ചത്തെ ക്ലാസിനായി നിങ്ങളുടെ അസൈൻമെൻ്റ് തയ്യാറായിരിക്കണം.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हाम्रो कला इतिहास विश्लेषण गर्दैछौं।   तपाईं यसमा धेरै राम्रो हुनुहुन्छ!  यदि तपाईं चाहनुहुन्छ भने, तपाईं आज नक्काशी जारी राख्न सक्नुहुन्छ, र यो असाइनमेन्ट घरमा पूरा गर्नुहोस्।   यदि तपाईंले यो गर्नुभयो भने, तपाईंले आफ्नो असाइनमेन्ट बिहीबारको कक्षाको लागि तयार हुनुपर्छ।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موږ د خپل هنر تاریخ تحلیل کوو.   تاسو پدې کې ډیر ښه یاست!  که تاسو غواړئ، تاسو کولی شئ نن ورځ نقاشي وساتئ، او دا دنده په کور کې بشپړه کړئ.   که تاسو دا کار کوئ، تاسو باید د پنجشنبې د ټولګي لپاره خپله دنده چمتو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vamos fazer nossa análise de história da arte. Você é muito bom nisso! Se quiser, pode continuar esculpindo hoje e fazer esta tarefa em casa. Se fizer isso, você terá sua tarefa pronta para a aula de quinta-feira.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ਅਸੀਂ ਆਪਣੀ ਕਲਾ ਇਤਿਹਾਸ ਦਾ ਵਿਸ਼ਲੇਸ਼ਣ ਕਰ ਰਹੇ ਹਾਂ।   ਤੁਸੀਂ ਇਸ ਵਿੱਚ ਬਹੁਤ ਚੰਗੇ ਹੋ!  ਜੇ ਤੁਸੀਂ ਚਾਹੋ, ਤਾਂ ਤੁਸੀਂ ਅੱਜ ਹੀ ਨੱਕਾਸ਼ੀ ਕਰਦੇ ਰਹਿ ਸਕਦੇ ਹੋ, ਅਤੇ ਇਸ ਅਸਾਈਨਮੈਂਟ ਨੂੰ ਘਰ ਵਿਚ ਪੂਰਾ ਕਰ ਸਕਦੇ ਹੋ।   ਜੇਕਰ ਤੁਸੀਂ ਅਜਿਹਾ ਕਰਦੇ ਹੋ, ਤਾਂ ਤੁਹਾਨੂੰ ਵੀਰਵਾਰ ਦੀ ਕਲਾਸ ਲਈ ਆਪਣਾ ਅਸਾਈਨਮੈਂਟ ਤਿਆਰ ਰੱਖਣਾ ਚਾਹੀਦਾ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мы проводим анализ истории искусств. У тебя это отлично получается! Если хочешь, можешь продолжить резьбу сегодня и выполнить это задание дома. Если справишься, задание будет готово к занятию в четверг.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радимо нашу анализу историје уметности.   Веома сте добри у овоме!  Ако желите, можете наставити да резбарите данас и завршите овај задатак код куће.   Ако то урадите, требало би да имате спреман задатак за час у четвртак.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waxaan sameyneynaa falanqaynta taariikhda fanka.   Aad baad ugu fiican tahay tan!  Haddii aad rabto, waad sii wadan kartaa xardho maanta, oo ku dhammaystir hawshan guriga.   Haddii aad tan samayso, waa inaad hawshaada diyaar u ahaataa fasalka Khamiista.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estamos haciendo nuestro análisis de historia del arte. ¡Se te da muy bien! Si quieres, puedes seguir tallando hoy y completar esta tarea en casa. Si lo haces, tendrás tu tarea lista para la clase del jueves.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ieu kami ngalakukeun analisis sajarah seni urang.   Anjeun pohara alus dina ieu!  Upami anjeun hoyong, anjeun tiasa tetep ngukir dinten ayeuna, sareng ngalengkepan tugas ieu di bumi.   Upami anjeun ngalakukeun ieu, anjeun kedah nyiapkeun tugas anjeun pikeun kelas Kemis.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tunafanya uchambuzi wetu wa historia ya sanaa.   Wewe ni mzuri sana katika hili!  Ikiwa unataka, unaweza kuendelea kuchonga leo, na ukamilishe kazi hii nyumbani.   Ukifanya hivi, unapaswa kuwa na mgawo wako tayari kwa darasa la Alhamisi.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gör vi vår konsthistoriska analys.   Du är väldigt bra på det här!  Om du vill kan du fortsätta tälja idag och slutföra denna uppgift hemma.   Om du gör detta bör du ha din uppgift redo för torsdagens lektion.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ginagawa namin ang aming pagsusuri sa kasaysayan ng sining.   Napakagaling mo dito!  Kung gusto mo, maaari kang magpatuloy sa pag-ukit ngayon, at kumpletuhin ang takdang-aralin na ito sa bahay.   Kung gagawin mo ito, dapat mong ihanda ang iyong takdang-aralin para sa klase sa Huwebes.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நாங்கள் எங்கள் கலை வரலாற்றை பகுப்பாய்வு செய்கிறோம்.   நீங்கள் இதில் மிகவும் நல்லவர்!  நீங்கள் விரும்பினால், இன்றே செதுக்குவதைத் தொடரலாம், மேலும் இந்த வேலையை வீட்டிலேயே முடிக்கலாம்.   நீங்கள் இதைச் செய்தால், வியாழன் வகுப்பிற்கு உங்கள் வேலையைத் தயாராக வைத்திருக்க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วันนี้เราจะมาวิเคราะห์ประวัติศาสตร์ศิลปะกัน คุณเก่งมากเลยนะ! ถ้าสนใจก็แกะสลักต่อวันนี้ แล้วทำการบ้านนี้ที่บ้านได้เลย ถ้าทำได้แบบนี้ ก็น่าจะเตรียมงานให้พร้อมสำหรับคาบเรียนวันพฤหัสบดีแล้ว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sanat tarihi analizimizi yapıyoruz. Bu konuda çok iyisin! İstersen bugün oymaya devam edip bu ödevi evde tamamlayabilirsin. Bunu yaparsan, ödevini Perşembe günkü ders için hazırlamış olursun.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ми проводимо аналіз історії мистецтва.   Ти дуже добре вмієш це!  Якщо ви хочете, ви можете продовжити різьблення сьогодні і виконати це завдання вдома.   Якщо ви це зробите, у вас має бути готове завдання до заняття в четвер.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ہم اپنے فن کی تاریخ کا تجزیہ کر رہے ہیں۔   آپ اس میں بہت اچھے ہیں!  اگر آپ چاہیں تو آج ہی نقش و نگار کا کام جاری رکھ سکتے ہیں، اور اس اسائنمنٹ کو گھر پر ہی مکمل کر سکتے ہیں۔   اگر آپ ایسا کرتے ہیں، تو آپ کو جمعرات کی کلاس کے لیے اپنا اسائنمنٹ تیار رکھنا چاہیے۔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chúng ta sẽ làm bài phân tích lịch sử nghệ thuật. Em rất giỏi việc này! Nếu muốn, em có thể tiếp tục khắc hôm nay và hoàn thành bài tập này ở nhà. Nếu làm xong, em sẽ có bài tập để nộp vào thứ Năm.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b0c7b17582_0_8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at the Folies-Bergère, 1881-82 ***. Edgar Degas, The Dancing Class, 1873-86. Édouard Manet, Olympia, 1863 ***. Käthe Kollwitz, Woman with Dead Child, 1903. Max Beckmann, The Night (Die Nacht), 1918-19. *** = Artworks that are easier to find videos to help you!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Një bar në Folies-Bergère, 1881-82 ***. Edgar Degas, Klasa e vallëzimit, 1873-86. Édouard Manet, Olimpia, 1863 ***. Käthe Kollwitz, Gruaja me fëmijë të vdekur, 1903. Max Beckmann, Nata (Die Nacht), 1918-1919. *** = Vepra arti që janë më të lehta për t'u gjetur video për t'ju ndihmuar!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ኤዱዋርድ ማኔት፣ በፎሊስ-በርገር ባር፣ 1881-82 ***። ኤድጋር ዴጋስ, የዳንስ ክፍል, 1873-86. ኤዱዋርድ ማኔት፣ ኦሎምፒያ፣ 1863 *** ካቴ ኮልዊትዝ፣ የሞተ ልጅ ያላት ሴት፣ 1903. ማክስ ቤክማን፣ ሌሊቱ (ዳይ ናችት)፣ 1918-19 *** = እርስዎን ለመርዳት ቪዲዮዎችን ለማግኘት ቀላል የሆኑ የጥበብ ስራዎች!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إدوارد مانيه، حانة في فولي بيرجير، ١٨٨١-١٨٨٢ ***. إدغار ديغا، صف الرقص، ١٨٧٣-١٨٨٦. إدوارد مانيه، أولمبيا، ١٨٦٣ ***. كاثي كولفيتز، امرأة مع طفل ميت، ١٩٠٣. ماكس بيكمان، الليل (Die Nacht)، ١٩١٨-١٩١٩. *** = أعمال فنية يسهل عليك العثور على مقاطع فيديو لمساعدتك!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at the Folies-Bergère, 1881-82 ***. Էդգար Դեգա, Պարերի դասարան, 1873-86. Էդուարդ Մանե, Օլիմպիա, 1863 ***. Käthe Kollwitz, Woman with Dead Child, 1903. Max Beckmann, The Night (Die Nacht), 1918-19: *** = Արվեստի գործեր, որոնք ավելի հեշտ է գտնել տեսանյութեր, որոնք կօգնեն ձեզ: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a les Folies-Bergère, 1881-82 ***. Edgar Degas, La classe de ball, 1873-86. Édouard Manet, Olympia, 1863 ***. Käthe Kollwitz, Dona amb nen mort, 1903. Max Beckmann, La nit (Die Nacht), 1918-19. *** = Obres d'art que són més fàcils de trobar vídeos per ajudar-vos!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爱德华·马奈，《女神游乐厅的酒吧》，1881-82 年 ***。埃德加·德加，《舞蹈课》，1873-86 年。爱德华·马奈，《奥林匹亚》，1863 年 ***。凯绥·珂勒惠支，《抱着死去的孩子的女人》，1903 年。马克斯·贝克曼，《夜》，1918-19 年。*** = 更容易找到的艺术品视频可以帮助您！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Een bar in de Folies-Bergère, 1881-82 ***. Edgar Degas, De dansklas, 1873-86. Édouard Manet, Olympia, 1863 ***. Käthe Kollwitz, Vrouw met dood kind, 1903. Max Beckmann, Die Nacht, 1918-19. *** = Kunstwerken die gemakkelijker te vinden zijn, kunt u vinden in video's die u helpen!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ادوارد مانه، باری در فولیز-برگر، 82-1881 ***. ادگار دگا، کلاس رقص، 1873-86. ادوارد مانه، المپیا، 1863 ***. Käthe Kollwitz, Woman with Dead Child, 1903. Max Beckmann, The Night (Die Nacht), 1918-1919. *** = آثار هنری که برای کمک به شما فیلم ها را راحت تر پیدا می کنند!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aux Folies-Bergère, 1881-82 ***. Edgar Degas, La Classe de danse, 1873-86. Édouard Manet, Olympia, 1863 ***. Käthe Kollwitz, La Femme à l'enfant mort, 1903. Max Beckmann, La Nuit (Die Nacht), 1918-19. *** = Des œuvres plus faciles à trouver, des vidéos pour vous aider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Eine Bar im Folies-Bergère, 1881–82 ***. Edgar Degas, Die Tanzklasse, 1873–86. Édouard Manet, Olympia, 1863 ***. Käthe Kollwitz, Frau mit totem Kind, 1903. Max Beckmann, Die Nacht, 1918–19. *** = Kunstwerke, die leichter zu finden sind – Videos helfen Ihnen!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એડોઅર્ડ માનેટ, ફોલિઝ-બર્ગેરે પર એક બાર, 1881-82 ***. એડગર દેગાસ, ધ ડાન્સિંગ ક્લાસ, 1873-86. એડવર્ડ માનેટ, ઓલિમ્પિયા, 1863 ***. કેથે કોલ્વિટ્ઝ, વુમન વિથ ડેડ ચાઈલ્ડ, 1903. મેક્સ બેકમેન, ધ નાઈટ (ડાઈ નાચ), 1918-19. *** = આર્ટવર્ક કે જે તમને મદદ કરવા માટે વિડિઓઝ શોધવામાં સરળ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एडुअर्ड मानेट, ए बार एट द फोलीज़-बर्गेरे, 1881-82 ***. एडगर डेगास, द डांसिंग क्लास, 1873-86. एडुअर्ड मानेट, ओलंपिया, 1863 ***. कैथे कोल्विट्ज़, वुमन विद डेड चाइल्ड, 1903. मैक्स बेकमैन, द नाइट (डाई नच्ट), 1918-19. *** = ऐसी कलाकृतियाँ जिन्हें ढूंढना आसान है, आपकी मदद के लिए वीडियो!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alle Folies-Bergère, 1881-82 ***. Edgar Degas, La classe di ballo, 1873-86. Édouard Manet, Olympia, 1863 ***. Käthe Kollwitz, Donna con bambino morto, 1903. Max Beckmann, La notte (Die Nacht), 1918-19. *** = Video sulle opere d'arte più facili da trovare per aiutarti!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エドゥアール・マネ『フォリー・ベルジェールのバー』、1881-82年***。エドガー・ドガ『踊りの教室』、1873-86年。エドゥアール・マネ『オランピア』、1863年***。ケーテ・コルヴィッツ『死んだ子供を抱く女』、1903年。マックス・ベックマン『夜』、1918-19年。*** = 動画で見つけやすい作品です！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에두아르 마네, 폴리베르제르의 술집, 1881-82 ***. 에드가르 드가, 무용 수업, 1873-86. 에두아르 마네, 올랭피아, 1863 ***. 케테 콜비츠, 죽은 아이를 안은 여인, 1903. 막스 베크만, 밤(Die Nacht), 1918-19. *** = 도움이 되는 영상을 더 쉽게 찾을 수 있는 예술작품!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Barek li Folies-Bergère, 1881-82 ***. Edgar Degas, Çîna Dansê, 1873-86. Édouard Manet, Olympia, 1863 ***. Käthe Kollwitz, Jinek bi Zarokê Mirî, 1903. Max Beckmann, Şev (Die Nacht), 1918-19. *** = Karên hunerî yên ku hêsantir in vîdyoyan bibînin ku ji we re bibin alîkar!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di Folies-Bergère, 1881-82 ***. Edgar Degas, Kelas Menari, 1873-86. Édouard Manet, Olympia, 1863 ***. Käthe Kollwitz, Wanita dengan Anak Mati, 1903. Max Beckmann, Malam (Die Nacht), 1918-19. *** = Karya seni yang lebih mudah untuk mencari video untuk membantu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എഡ്വാർഡ് മാനെറ്റ്, ഫോലീസ്-ബെർഗെറിലെ ഒരു ബാർ, 1881-82 ***. എഡ്ഗർ ഡെഗാസ്, ദ ഡാൻസിങ് ക്ലാസ്, 1873-86. എഡ്വാർഡ് മാനെറ്റ്, ഒളിമ്പിയ, 1863 ***. Käthe Kollwitz, വുമൺ വിത്ത് ഡെഡ് ചൈൽഡ്, 1903. മാക്സ് ബെക്ക്മാൻ, ദി നൈറ്റ് (Die Nacht), 1918-19. *** = നിങ്ങളെ സഹായിക്കാൻ വീഡിയോകൾ കണ്ടെത്താൻ എളുപ്പമുള്ള കലാസൃഷ്ടികൾ!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एडाउर्ड मानेट, फोलिस-बर्गरमा एक बार, 1881-82 ***। एडगर डेगास, नृत्य कक्षा, 1873-86। एडवर्ड मानेट, ओलम्पिया, 1863 ***। Käthe Kollwitz, Woman with Dead Child, 1903. Max Beckmann, The Night (Die Nacht), 1918-19। *** = कलाकृतिहरू जुन तपाईंलाई मद्दत गर्न भिडियोहरू फेला पार्न सजिलो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ایډوارډ منیټ، په فولیز-برګیر کې بار، 1881-82 ***. اډګر دیګاس، د نڅا ټولګی، 1873-86. ایډوارډ منیټ، اولمپیا، 1863 ***. کیتی کولویتز، ښځه د مړ ماشوم سره، 1903. میکس بیکمن، شپه (ډیر ناچټ)، 1918-19. *** = هنري کارونه چې ستاسو سره د مرستې لپاره د ویډیو موندلو لپاره اسانه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Um Bar no Folies-Bergère, 1881-82 ***. Edgar Degas, A Aula de Dança, 1873-86. Édouard Manet, Olympia, 1863 ***. Käthe Kollwitz, Mulher com Criança Morta, 1903. Max Beckmann, A Noite (Die Nacht), 1918-19. *** = Obras de arte mais fáceis de encontrar. Vídeos para te ajudar!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ਏਡੌਰਡ ਮਾਨੇਟ, ਫੋਲੀਜ਼-ਬਰਗੇਰ ਵਿਖੇ ਇੱਕ ਬਾਰ, 1881-82 ***। ਐਡਗਰ ਡੇਗਾਸ, ਦ ਡਾਂਸਿੰਗ ਕਲਾਸ, 1873-86। ਏਡੌਰਡ ਮਾਨੇਟ, ਓਲੰਪੀਆ, 1863 ***। ਕੇਥੇ ਕੋਲਵਿਟਜ਼, ਵੂਮੈਨ ਵਿਦ ਡੈੱਡ ਚਾਈਲਡ, 1903. ਮੈਕਸ ਬੇਕਮੈਨ, ਦਿ ਨਾਈਟ (ਡਾਈ ਨਚਟ), 1918-19। *** = ਕਲਾਕਾਰੀ ਜੋ ਤੁਹਾਡੀ ਮਦਦ ਕਰਨ ਲਈ ਵਿਡੀਓਜ਼ ਨੂੰ ਲੱਭਣਾ ਆਸਾਨ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Эдуар Мане, «Бар в Фоли-Бержер», 1881–1882 гг. ***. Эдгар Дега, «Танцевальный класс», 1873–1886 гг. Эдуар Мане, «Олимпия», 1863 г. ***. Кете Кольвиц, «Женщина с мёртвым ребёнком», 1903 г. Макс Бекман, «Ночь» (Die Nacht), 1918–19 гг. *** = Видеоролики с произведениями искусства, которые легче найти!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Едоуард Манет, Бар у Фолиес-Бергере, 1881-82 ***. Едгар Дегас, Класа плеса, 1873-86. Едоуард Манет, Олимпија, 1863 ***. Кете Колвиц, Жена са мртвим дететом, 1903. Макс Бекман, Ноћ (Дие Нацхт), 1918-19. *** = Уметничка дела за која је лакше пронаћи видео записе који ће вам помоћи!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Baar ku yaal Folies-Bergère, 1881-82 ***. Edgar Degas, Fasalka Qoob ka ciyaarka, 1873-86. Édouard Manet, Olympia, 1863 ***. Käthe Kollwitz, Haweeney leh Ilmo dhintay, 1903. Max Beckmann, Habeenkii (Die Nacht), 1918-19. *** = Farshaxanno fudud oo lagu heli karo fiidiyowyo ku caawiya!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en el Folies-Bergère, 1881-82 ***. Edgar Degas, La clase de baile, 1873-86. Édouard Manet, Olimpia, 1863 ***. Käthe Kollwitz, Mujer con niño muerto, 1903. Max Beckmann, La noche (Die Nacht), 1918-19. *** = ¡Obras de arte más fáciles de encontrar con vídeos para ayudarte!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di Folies-Bergère, 1881-82 ***. Edgar Degas, Kelas menari, 1873-86. Édouard Manet, Olympia, 1863 ***. Käthe Kollwitz, Awéwé jeung Dead Child, 1903. Max Beckmann, Peuting (maot Nacht), 1918-19. *** = Karya seni anu langkung gampang mendakan pidéo pikeun ngabantosan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Baa huko Folies-Bergère, 1881-82 ***. Edgar Degas, Darasa la Kucheza, 1873-86. Édouard Manet, Olympia, 1863 ***. Käthe Kollwitz, Mwanamke mwenye Mtoto aliyekufa, 1903. Max Beckmann, The Night (Die Nacht), 1918-19. *** = Kazi za sanaa ambazo ni rahisi kupata video za kukusaidia!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en bar vid Folies-Bergère, 1881-82 ***. Edgar Degas, Dansklassen, 1873-86. Édouard Manet, Olympia, 1863 ***. Käthe Kollwitz, Kvinna med dött barn, 1903. Max Beckmann, Natten (Die Nacht), 1918-19. *** = Konstverk som är lättare att hitta videor för att hjälpa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Isang Bar sa Folies-Bergère, 1881-82 ***. Edgar Degas, The Dancing Class, 1873-86. Édouard Manet, Olympia, 1863 ***. Käthe Kollwitz, Babae na may Patay na Bata, 1903. Max Beckmann, The Night (Die Nacht), 1918-19. *** = Mga likhang sining na mas madaling mahanap ang mga video na makakatulong sa 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எட்வார்ட் மானெட், ஃபோலிஸ்-பெர்கெரில் ஒரு பார், 1881-82 ***. எட்கர் டெகாஸ், நடன வகுப்பு, 1873-86. எட்வார்ட் மானெட், ஒலிம்பியா, 1863 ***. Käthe Kollwitz, இறந்த குழந்தையுடன் பெண், 1903. மேக்ஸ் பெக்மேன், தி நைட் (டை நாச்ட்), 1918-19. *** = உங்களுக்கு உதவ வீடியோக்களைக் கண்டறிய எளிதான கலைப்படைப்புகள்!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at the Folies-Bergère, 1881-82 ***. Edgar Degas, The Dancing Class, 1873-86. Édouard Manet, Olympia, 1863 ***. Käthe Kollwitz, Woman with Dead Child, 1903. Max Beckmann, The Night (Die Nacht), 1918-19. *** = ผลงานศิลปะที่ค้นหาได้ง่ายกว่า วิดีโอที่จะช่วยคุณ!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Folies-Bergère'de Bir Bar, 1881-82 ***. Edgar Degas, Dans Dersi, 1873-86. Édouard Manet, Olympia, 1863 ***. Käthe Kollwitz, Ölü Çocuklu Kadın, 1903. Max Beckmann, Gece (Die Nacht), 1918-19. *** = Bulması daha kolay sanat eserleri, size yardımcı olacak videolar!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Едуард Мане, Бар у Фолі-Бержер, 1881-82 ***. Едгар Дега, Танцювальний клас, 1873-86. Едуард Мане, Олімпія, 1863 ***. Кете Кольвіц, Жінка з мертвою дитиною, 1903. Макс Бекманн, Ніч (Die Nacht), 1918-1919. *** = Твори мистецтва, які легше знайти, відео, щоб допомогти вам!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ایڈورڈ مانیٹ، فولیز برگیر میں ایک بار، 1881-82 ***۔ ایڈگر ڈیگاس، دی ڈانسنگ کلاس، 1873-86۔ ایڈورڈ مانیٹ، اولمپیا، 1863 ***۔ Käthe Kollwitz, Woman with Dead Child, 1903. Max Beckmann, The Night (Die Nacht), 1918-19. *** = آرٹ ورکس جو آپ کی مدد کے لیے ویڈیوز تلاش کرنا آسان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Quán bar ở Folies-Bergère, 1881-82 ***. Edgar Degas, Lớp học khiêu vũ, 1873-86. Édouard Manet, Olympia, 1863 ***. Käthe Kollwitz, Người phụ nữ với đứa con đã chết, 1903. Max Beckmann, Đêm (Die Nacht), 1918-19. *** = Các tác phẩm nghệ thuật dễ tìm hơn, video sẽ giúp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65" name="Google Shape;365;g3b0c7b17582_0_8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b0c7b17582_0_142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b0c7b17582_0_1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Complete the art analysis in your painting booklet NOW!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Plotësoni analizën e artit në broshurën tuaj të pikturës 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አሁን በስዕል ደብተርዎ ውስጥ ያለውን የጥበብ ትንታኔ ያጠናቅቁ!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أكمل تحليل الفن في كتيب الرسم الخاص بك الآن!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Լրացրեք արվեստի վերլուծությունը ձեր նկարչական գրքույկում ՀԻՄԱ: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l'anàlisi de l'art al teu llibret de pintura 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立即完成绘画手册中的艺术分析！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Voltooi NU de kunstanalyse in uw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تحلیل هنر را در کتابچه نقاشی خود اکنون تکمیل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Complétez l'analyse artistique dans votre livret de peinture MAINTENANT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Vervollständigen Sie JETZT die Kunstanalyse in Ihrem Malheft!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હવે તમારી પેઇન્ટિંગ પુસ્તિકામાં કલા વિશ્લેષણ પૂર્ણ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पुस्तिका में कला विश्लेषण अभी पूरा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subito l'analisi artistica nel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今すぐ絵画ブックレットの芸術分析を完了してください。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지금 당장 그림 책자의 미술 분석을 완료하세요!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Analîzkirina hunerê ya di pirtûka xweya nîgarê de NIHA temam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Lengkapkan analisis seni dalam buku kecil lukisan anda SEKARANG!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പെയിൻ്റിംഗ് ബുക്ക്ലെറ്റിലെ ആർട്ട് വിശകലനം ഇപ്പോൾ പൂർത്തിയാക്കുക!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तपाईंको चित्रकला पुस्तिकामा कला विश्लेषण पूरा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همدا اوس ستاسو د نقاشۍ په کتابچه کې د هنر تحلیل بشپړ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Conclua a análise de arte no seu livreto de pintura AGORA!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ਹੁਣੇ ਆਪਣੀ ਪੇਂਟਿੰਗ ਕਿਤਾਬਚੇ ਵਿੱਚ ਕਲਾ ਵਿਸ਼ਲੇਸ਼ਣ ਨੂੰ ਪੂਰਾ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Завершите художественный анализ в вашем буклете по живописи СЕЙЧАС!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Довршите анализу уметности у својој књижици слика САДА!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buuxi falanqaynta farshaxanka ee buug-yarahaaga rinjiyeynta HADDA!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el análisis de arte en tu folleto de pintura AHORA!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Lengkepan analisis seni dina buklet lukisan anjeun AYEUNA!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Kamilisha uchanganuzi wa sanaa katika kijitabu chako cha uchoraji SASA!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Slutför konstanalysen i ditt målarhäfte NU!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Kumpletuhin ang pagsusuri sa sining sa iyong buklet ng pagpipinta NGAYON!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ஓவியக் கையேட்டில் உள்ள கலைப் பகுப்பாய்வை இப்போது முடிக்கவும்!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เสร็จสิ้นการวิเคราะห์งานศิลปะลงในสมุดภาพวาดของคุณทันที!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kitapçığınızın sanat analizini HEMEN tamamlayın!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Завершіть аналіз мистецтва у вашому буклеті з живопису ЗАРАЗ!</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ابھی اپنے پینٹنگ بکلیٹ میں آرٹ کا تجزیہ مکمل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Hoàn thành phần phân tích nghệ thuật trong tập tranh của bạn NGAY BÂY GIỜ!</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3b0c7b17582_0_8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at the Folies-Bergère, 1881-82 ***. Edgar Degas, The Dancing Class, 1873-86. Édouard Manet, Olympia, 1863 ***. Käthe Kollwitz, Woman with Dead Child, 1903. Otto Dix, Portrait of the Journalist Sylvia Von Harden, 1926 ***. James Ensor, Christ's Entry into Brussels in 1889, 1888. *** = Artworks that are easier to find videos to help you!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Një bar në Folies-Bergère, 1881-82 ***. Edgar Degas, Klasa e vallëzimit, 1873-86. Édouard Manet, Olimpia, 1863 ***. Käthe Kollwitz, Gruaja me fëmijë të vdekur, 1903. Otto Dix, Portreti i gazetares Sylvia Von Harden, 1926 ***. James Ensor, Hyrja e Krishtit në Bruksel në 1889, 1888. *** = Vepra arti që janë më të lehta për t'u gjetur video për t'ju ndihmuar!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ኤዱዋርድ ማኔት፣ በፎሊስ-በርገር ባር፣ 1881-82 ***። ኤድጋር ዴጋስ, የዳንስ ክፍል, 1873-86. ኤዱዋርድ ማኔት፣ ኦሎምፒያ፣ 1863 *** ካቴ ኮልዊትዝ፣ የሞተ ልጅ ያላት ሴት፣ 1903. ኦቶ ዲክስ፣ የጋዜጠኛ ሲልቪያ ቮን ሃርደን የቁም ምስል፣ 1926 ***። James Ensor, የክርስቶስ ወደ ብራስልስ በ1889, 1888 መግባት. *** = እርስዎን ለመርዳት ቪዲዮዎችን ለማግኘት ቀላል የሆኑ የጥበብ ስራዎች!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إدوارد مانيه، حانة في فولي بيرجير، ١٨٨١-١٨٨٢ ***. إدغار ديغا، صف الرقص، ١٨٧٣-١٨٨٦. إدوارد مانيه، أولمبيا، ١٨٦٣ ***. كاثي كولفيتز، امرأة مع طفل ميت، ١٩٠٣. أوتو ديكس، صورة للصحفية سيلفيا فون هاردن، ١٩٢٦ ***. جيمس إنسور، دخول المسيح إلى بروكسل عام ١٨٨٩، ١٨٨٨. *** = أعمال فنية يسهل عليك العثور على مقاطع فيديو لمساعدتك!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at the Folies-Bergère, 1881-82 ***. Էդգար Դեգա, Պարերի դասարան, 1873-86. Էդուարդ Մանե, Օլիմպիա, 1863 ***. Käthe Kollwitz, Woman with Dead Child, 1903 թ. Օտտո Դիքս, Լրագրող Սիլվիա ֆոն Հարդենի դիմանկարը, 1926 ***: Ջեյմս Էնսոր, Քրիստոսի մուտքը Բրյուսել 1889թ., 1888թ.: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a les Folies-Bergère, 1881-82 ***. Edgar Degas, La classe de ball, 1873-86. Édouard Manet, Olympia, 1863 ***. Käthe Kollwitz, Dona amb nen mort, 1903. Otto Dix, Retrat de la periodista Sylvia Von Harden, 1926 ***. James Ensor, L'entrada de Crist a Brussel·les l'any 1889, 1888. *** = Obres d'art que són més fàcils de trobar vídeos per ajudar-vos!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爱德华·马奈，《女神游乐厅酒吧》，1881-82 年 ***。埃德加·德加，《舞蹈课》，1873-86 年。爱德华·马奈，《奥林匹亚》，1863 年 ***。凯绥·珂勒惠支，《抱着死去的孩子的女人》，1903 年。奥托·迪克斯，《记者西尔维娅·冯·哈登的肖像》，1926 年 ***。詹姆斯·恩索尔，《1889 年基督进入布鲁塞尔》，1888 年。*** = 更容易找到的艺术品视频可以帮助您！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Een bar in de Folies-Bergère, 1881-82 ***. Edgar Degas, De dansklas, 1873-86. Édouard Manet, Olympia, 1863 ***. Käthe Kollwitz, Vrouw met dood kind, 1903. Otto Dix, Portret van journaliste Sylvia Von Harden, 1926 ***. James Ensor, De intocht van Christus in Brussel in 1889, 1888. *** = Kunstwerken die gemakkelijker te vinden zijn, video's om u te helpen!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ادوارد مانه، باری در فولیز-برگر، 82-1881 ***. ادگار دگا، کلاس رقص، 1873-86. ادوارد مانه، المپیا، 1863 ***. Käthe Kollwitz, Woman with Dead Child, 1903. Otto Dix, Portrait of the Journalist Sylvia Von Harden, 1926 ***. جیمز انسور، ورود مسیح به بروکسل در سال 1889، 1888. *** = آثار هنری که برای کمک به شما ویدیوها را آسان تر می توانید پیدا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aux Folies-Bergère, 1881-82 ***. Edgar Degas, La Classe de danse, 1873-86. Édouard Manet, Olympia, 1863 ***. Käthe Kollwitz, Femme à l'enfant mort, 1903. Otto Dix, Portrait de la journaliste Sylvia Von Harden, 1926 ***. James Ensor, L'Entrée du Christ à Bruxelles en 1889, 1888. *** = Des œuvres plus faciles à trouver, des vidéos pour vous aider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Eine Bar im Folies-Bergère, 1881–82 ***. Edgar Degas, Die Tanzklasse, 1873–86. Édouard Manet, Olympia, 1863 ***. Käthe Kollwitz, Frau mit totem Kind, 1903. Otto Dix, Porträt der Journalistin Sylvia von Harden, 1926 ***. James Ensor, Christi Einzug in Brüssel 1889, 1888. *** = Kunstwerke, deren Videos leichter zu finden sind, helfen Ihnen!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એડોઅર્ડ માનેટ, ફોલિઝ-બર્ગેરે પર એક બાર, 1881-82 ***. એડગર દેગાસ, ધ ડાન્સિંગ ક્લાસ, 1873-86. એડવર્ડ માનેટ, ઓલિમ્પિયા, 1863 ***. કેથે કોલ્વિટ્ઝ, વુમન વિથ ડેડ ચાઇલ્ડ, 1903. ઓટ્ટો ડિક્સ, પત્રકાર સિલ્વિયા વોન હાર્ડેનનું પોટ્રેટ, 1926 ***. જેમ્સ એન્સર, 1889, 1888 માં બ્રસેલ્સમાં ખ્રિસ્તની એન્ટ્રી. *** = આર્ટવર્ક કે જે તમને મદદ કરવા માટે વિડિઓઝ શોધવામાં સરળ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एडुअर्ड मानेट, ए बार एट द फोलीज़-बर्गेरे, 1881-82 ***. एडगर डेगास, द डांसिंग क्लास, 1873-86. एडुअर्ड मानेट, ओलंपिया, 1863 ***. कैथे कोल्विट्ज़, वुमन विद डेड चाइल्ड, 1903. ओटो डिक्स, पोर्ट्रेट ऑफ़ द जर्नलिस्ट सिल्विया वॉन हार्डन, 1926 ***. जेम्स एन्सर, क्राइस्ट्स एंट्री इनटू ब्रुसेल्स इन 1889, 1888. *** = ऐसी कलाकृतियाँ जिन्हें ढूंढना आसान है, आपकी मदद के लिए वीडियो देखें!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alle Folies-Bergère, 1881-82 ***. Edgar Degas, La classe di ballo, 1873-86. Édouard Manet, Olympia, 1863 ***. Käthe Kollwitz, Donna con bambino morto, 1903. Otto Dix, Ritratto della giornalista Sylvia Von Harden, 1926 ***. James Ensor, L'ingresso di Cristo a Bruxelles nel 1889, 1888. *** = Video sulle opere d'arte più facili da trovare per aiutarti!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エドゥアール・マネ『フォリー・ベルジェールのバー』、1881-82年 ***。エドガー・ドガ『踊る教室』、1873-86年。エドゥアール・マネ『オランピア』、1863年 ***。ケーテ・コルヴィッツ『死んだ子供を抱く女』、1903年。オットー・ディックス『ジャーナリスト・シルヴィア・フォン・ハーデンの肖像』、1926年 ***。ジェームズ・アンソール『キリストのブリュッセル入城』、1888年 *** = 作品を見つけるのに役立つ動画です！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에두아르 마네, 폴리베르제르의 술집, 1881-82 ***. 에드가르 드가, 무용 수업, 1873-86. 에두아르 마네, 올랭피아, 1863 ***. 케테 콜비츠, 죽은 아이를 안고 있는 여인, 1903. 오토 딕스, 저널리스트 실비아 폰 하든의 초상, 1926 ***. 제임스 앙소르, 1889년 브뤼셀에 입성하는 그리스도, 1888. *** = 도움이 되는 영상을 더 쉽게 찾을 수 있는 예술작품!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Barek li Folies-Bergère, 1881-82 ***. Edgar Degas, Çîna Dansê, 1873-86. Édouard Manet, Olympia, 1863 ***. Käthe Kollwitz, Jinek bi Zarokê Mirî, 1903. Otto Dix, Portreya Rojnamevan Sylvia Von Harden, 1926 ***. James Ensor, Ketina Mesîh a Brukselê di 1889 de, 1888. *** = Karên hunerî yên ku hêsantir in vîdyoyên ku ji we re bibin alîkar!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di Folies-Bergère, 1881-82 ***. Edgar Degas, Kelas Menari, 1873-86. Édouard Manet, Olympia, 1863 ***. Käthe Kollwitz, Wanita dengan Anak Mati, 1903. Otto Dix, Potret Wartawan Sylvia Von Harden, 1926 ***. James Ensor, Kemasukan Kristus ke Brussels pada tahun 1889, 1888. *** = Karya seni yang lebih mudah untuk mencari video untuk membantu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എഡ്വാർഡ് മാനെറ്റ്, ഫോലീസ്-ബെർഗെറിലെ ഒരു ബാർ, 1881-82 ***. എഡ്ഗർ ഡെഗാസ്, ദ ഡാൻസിങ് ക്ലാസ്, 1873-86. എഡ്വാർഡ് മാനെറ്റ്, ഒളിമ്പിയ, 1863 ***. Käthe Kollwitz, വുമൺ വിത്ത് ഡെഡ് ചൈൽഡ്, 1903. ഓട്ടോ ഡിക്സ്, പത്രപ്രവർത്തകയായ സിൽവിയ വോൺ ഹാർഡൻ്റെ ഛായാചിത്രം, 1926 ***. ജെയിംസ് എൻസർ, 1889, 1888-ൽ ബ്രസ്സൽസിലേക്കുള്ള ക്രിസ്തുവിൻ്റെ പ്രവേശനം. *** = നിങ്ങളെ സഹായിക്കാൻ വീഡിയോകൾ കണ്ടെത്താൻ എളുപ്പമുള്ള കലാസൃഷ്ടികൾ!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एडाउर्ड मानेट, फोलिस-बर्गरमा एक बार, 1881-82 ***। एडगर डेगास, नृत्य कक्षा, 1873-86। एडवर्ड मानेट, ओलम्पिया, 1863 ***। Käthe Kollwitz, Woman with Dead Child, 1903. Otto Dix, पत्रकार सिल्भिया भोन हार्डेनको पोर्ट्रेट, 1926 ***। जेम्स एन्सर, 1889, 1888 मा ब्रसेल्समा ख्रीष्टको प्रवेश। *** = कलाकृतिहरू जुन तपाईंलाई मद्दत गर्न भिडियोहरू फेला पार्न सजिलो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ایډوارډ منیټ، په فولیز-برګیر کې بار، 1881-82 ***. اډګر دیګاس، د نڅا ټولګی، 1873-86. ایډوارډ منیټ، اولمپیا، 1863 ***. Käthe Kollwitz, Woman with Dead Child, 1903. Otto Dix، د ژورنالیست سیلویا وان هارډن انځور، 1926***. جیمز اینسر، په 1889، 1888 کې بروکسل ته د مسیح ننوتل. *** = هغه هنرونه چې ستاسو سره د مرستې لپاره د ویډیو موندلو لپاره اسانه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Um Bar no Folies-Bergère, 1881-82 ***. Edgar Degas, A Aula de Dança, 1873-86. Édouard Manet, Olympia, 1863 ***. Käthe Kollwitz, Mulher com Criança Morta, 1903. Otto Dix, Retrato da Jornalista Sylvia Von Harden, 1926 ***. James Ensor, Entrada de Cristo em Bruxelas em 1889, 1888. *** = Obras de arte mais fáceis de encontrar. Vídeos para te ajudar!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ਏਡੌਰਡ ਮਾਨੇਟ, ਫੋਲੀਜ਼-ਬਰਗੇਰ ਵਿਖੇ ਇੱਕ ਬਾਰ, 1881-82 ***। ਐਡਗਰ ਡੇਗਾਸ, ਦ ਡਾਂਸਿੰਗ ਕਲਾਸ, 1873-86। ਏਡੌਰਡ ਮਾਨੇਟ, ਓਲੰਪੀਆ, 1863 ***। ਕੇਥੇ ਕੋਲਵਿਟਜ਼, ਵੂਮੈਨ ਵਿਦ ਡੇਡ ਚਾਈਲਡ, 1903. ਓਟੋ ਡਿਕਸ, ਪੱਤਰਕਾਰ ਸਿਲਵੀਆ ਵਾਨ ਹਾਰਡਨ ਦਾ ਪੋਰਟਰੇਟ, 1926***। ਜੇਮਸ ਐਂਸਰ, 1889, 1888 ਵਿੱਚ ਬ੍ਰਸੇਲਜ਼ ਵਿੱਚ ਮਸੀਹ ਦੀ ਐਂਟਰੀ। *** = ਕਲਾਕਾਰੀ ਜੋ ਤੁਹਾਡੀ ਮਦਦ ਕਰਨ ਲਈ ਵੀਡੀਓਜ਼ ਨੂੰ ਲੱਭਣਾ ਆਸਾਨ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Эдуард Мане, «Бар в Фоли-Бержер», 1881–1882 гг. ***. Эдгар Дега, «Танцевальный класс», 1873–1886 гг. Эдуард Мане, «Олимпия», 1863 г. ***. Кете Кольвиц, «Женщина с мёртвым ребёнком», 1903 г. Отто Дикс, «Портрет журналистки Сильвии фон Харден», 1926 г. ***. Джеймс Энсор, «Въезд Христа в Брюссель в 1889 году», 1888 г. *** = Видеоролики с произведениями искусства, которые легче найти!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Едоуард Манет, Бар у Фолиес-Бергере, 1881-82 ***. Едгар Дегас, Класа плеса, 1873-86. Едоуард Манет, Олимпија, 1863 ***. Кете Колвиц, Жена са мртвим дететом, 1903. Ото Дикс, Портрет новинарке Силвије фон Харден, 1926 ***. Џејмс Енсор, Христов улазак у Брисел 1889, 1888. *** = Уметничка дела за која је лакше пронаћи видео записе који ће вам помоћи!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Baar ku yaal Folies-Bergère, 1881-82 ***. Edgar Degas, Fasalka Qoob ka ciyaarka, 1873-86. Édouard Manet, Olympia, 1863 ***. Käthe Kollwitz, Haweeney leh Ilmo dhintay, 1903. Otto Dix, Sawirka Suxufiga Sylvia Von Harden, 1926 ***. James Ensor, Gelidii Masiixa ee Brussels 1889, 1888.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Un bar en el Folies-Bergère, 1881-82 ***. Edgar Degas, La clase de baile, 1873-86. Édouard Manet, Olimpia, 1863 ***. Käthe Kollwitz, Mujer con niño muerto, 1903. Otto Dix, Retrato de la periodista Sylvia von Harden, 1926 ***. James Ensor, La entrada de Cristo en Bruselas en 1889, 1888. *** = ¡Obras de arte más fáciles de encontrar! Vídeos para ayudarte.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A Bar di Folies-Bergère, 1881-82 ***. Edgar Degas, Kelas menari, 1873-86. Édouard Manet, Olympia, 1863 ***. Käthe Kollwitz, Awéwé jeung Dead Child, 1903. Otto Dix, Potrét tina Wartawan Sylvia Von Harden, 1926 ***. James Ensor, Asupna Kristus ka Brussel di 1889, 1888. *** = Karya seni nu leuwih gampang pikeun manggihan video pikeun mantuan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Baa huko Folies-Bergère, 1881-82 ***. Edgar Degas, Darasa la Kucheza, 1873-86. Édouard Manet, Olympia, 1863 ***. Käthe Kollwitz, Mwanamke aliye na Mtoto aliyekufa, 1903. Otto Dix, Picha ya Mwandishi wa Habari Sylvia Von Harden, 1926 ***. James Ensor, Kuingia kwa Kristo Brussels mnamo 1889, 1888. *** = Kazi za sanaa ambazo ni rahisi kupata video za kukusaidia!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en bar vid Folies-Bergère, 1881-82 ***. Edgar Degas, Dansklassen, 1873-86. Édouard Manet, Olympia, 1863 ***. Käthe Kollwitz, Kvinna med dött barn, 1903. Otto Dix, Porträtt av journalisten Sylvia Von Harden, 1926 ***. James Ensor, Kristi intåg i Bryssel 1889, 1888. *** = Konstverk som är lättare att hitta videor för att hjälpa dig!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Isang Bar sa Folies-Bergère, 1881-82 ***. Edgar Degas, The Dancing Class, 1873-86. Édouard Manet, Olympia, 1863 ***. Käthe Kollwitz, Babae na may Patay na Bata, 1903. Otto Dix, Portrait ng Journalist Sylvia Von Harden, 1926 ***. James Ensor, Pagpasok ni Kristo sa Brussels noong 1889, 1888. *** = Mga likhang sining na mas madaling makahanap ng mga video na makakatulong sa iyo!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எட்வார்ட் மானெட், ஃபோலிஸ்-பெர்கெரில் ஒரு பார், 1881-82 ***. எட்கர் டெகாஸ், நடன வகுப்பு, 1873-86. எட்வார்ட் மானெட், ஒலிம்பியா, 1863 ***. Käthe Kollwitz, இறந்த குழந்தையுடன் பெண், 1903. ஓட்டோ டிக்ஸ், பத்திரிகையாளர் சில்வியா வான் ஹார்டனின் உருவப்படம், 1926 ***. ஜேம்ஸ் என்ஸார், 1889, 1888 இல் பிரஸ்ஸல்ஸில் கிறிஸ்துவின் நுழைவு. *** = உங்களுக்கு உதவ வீடியோக்களை எளிதாகக் கண்டுபிடிக்கும் கலைப்படைப்புகள்!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เอดัวร์ มาเนต์, บาร์ที่เดอะโฟลีส์-แบร์แฌร์, 1881-82 ***. เอ็ดการ์ เดอกาส, ชั้นเรียนเต้นรำ, 1873-86 เอดัวร์ มาเนต์, โอลิมเปีย, 1863 ***. เคธ คอลวิทซ์, ผู้หญิงกับเด็กตาย, 1903 อ็อตโต ดิกซ์, ภาพเหมือนของนักข่าวซิลเวีย ฟอน ฮาร์เดน, 1926 ***. เจมส์ เอนซอร์, การเสด็จเข้ากรุงบรัสเซลส์ของพระคริสต์ในปี 1889, 1888 *** = ผลงานศิลปะที่หาได้ง่าย วิดีโอที่จะช่วยคุณ!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Folies-Bergère'de Bir Bar, 1881-82 ***. Edgar Degas, Dans Sınıfı, 1873-86. Édouard Manet, Olympia, 1863 ***. Käthe Kollwitz, Ölü Çocuklu Kadın, 1903. Otto Dix, Gazeteci Sylvia Von Harden'ın Portresi, 1926 ***. James Ensor, İsa'nın 1889'da Brüksel'e Girişi, 1888. *** = Bulması daha kolay sanat eserleri, size yardımcı olacak videolar!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Едуард Мане, Бар у Фолі-Бержер, 1881-82 ***. Едгар Дега, Танцювальний клас, 1873-86. Едуард Мане, Олімпія, 1863 ***. Кете Кольвіц, Жінка з мертвою дитиною, 1903 р. Отто Дікс, Портрет журналістки Сільвії фон Харден, 1926 р. ***. Джеймс Енсор, В'їзд Христа в Брюссель у 1889, 1888 рр. *** = Твори мистецтва, які легше знайти, відео вам допоможуть!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ایڈورڈ مانیٹ، فولیز برگیر میں ایک بار، 1881-82 ***۔ ایڈگر ڈیگاس، دی ڈانسنگ کلاس، 1873-86۔ ایڈورڈ مانیٹ، اولمپیا، 1863 ***۔ Käthe Kollwitz, Woman with Dead Child, 1903. Otto Dix, Portrait of the Journalist Sylvia Von Harden, 1926 ***۔ جیمز اینسر، 1889، 1888 میں برسلز میں مسیح کا داخلہ۔ *** = آرٹ ورکس جو آپ کی مدد کے لیے ویڈیوز تلاش کرنا آسان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Édouard Manet, Quán bar ở Folies-Bergère, 1881-82 ***. Edgar Degas, Lớp học khiêu vũ, 1873-86. Édouard Manet, Olympia, 1863 ***. Käthe Kollwitz, Người phụ nữ với đứa con đã chết, 1903. Otto Dix, Chân dung nhà báo Sylvia Von Harden, 1926 ***. James Ensor, Chúa Kitô tiến vào Brussels năm 1889, 1888. *** = Các tác phẩm nghệ thuật dễ tìm hơn, video sẽ giúp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98" name="Google Shape;398;g3b0c7b17582_0_8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dd39cff6ec_0_3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1dd39cff6ec_0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215f9ca3a30_0_5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215f9ca3a30_0_5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cd3027b77d_0_10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cd3027b77d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Remember to take home some containers of paint if you are taking your painting home over the break.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Mos harroni të merrni në shtëpi disa enë me bojë nëse do ta merrni pikturën tuaj gjatë pushimeve.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በእረፍት ጊዜ ሥዕልዎን ወደ ቤት ከወሰዱ አንዳንድ የቀለም ኮንቴይነሮችን ወደ ቤት መውሰድዎን ያስታውሱ።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تذكري أن تأخذي معك إلى المنزل بعض حاويات الطلاء إذا كنت ستحضرين لوحاتك إلى المنزل خلال العطلة.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Հիշե՛ք տուն տանել ներկի մի քանի տարա, եթե արձակուրդի ժամանակ նկարը տուն եք տանում։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Recorda't de portar a casa alguns envasos de pintura si t'emportes la teva pintura a casa durant les vacances.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如果你打算假期把画作带回家，记得带一些颜料罐。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Vergeet niet om een ​​aantal potjes verf mee naar huis te nemen als u uw schilderij mee naar huis neemt tijdens de vakantie.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نقاشی خود را در طول تعطیلات به خانه می‌برید، فراموش نکنید که چند ظرف رنگ با خود به خانه ببرید.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N'oubliez pas d'emporter quelques pots de peinture si vous prévoyez de peindre chez vous pendant les vacances.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Denken Sie daran, Farbbehälter mitzunehmen, wenn Sie Ihr Gemälde über die Ferien mit nach Hause nehmen.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 વિરામ દરમિયાન તમારા પેઇન્ટિંગને ઘરે લઈ જઈ રહ્યા છો, તો પેઇન્ટના કેટલાક કન્ટેનર ઘરે લઈ જવાનું ભૂલશો નહીં.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आप छुट्टियों के दौरान अपनी पेंटिंग घर ले जा रहे हैं तो पेंट के कुछ कंटेनर घर ले जाना याद रखें।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Ricordatevi di portare a casa qualche contenitore di vernice se intendete portare a casa i vostri dipinti durante le vacanze.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休暇中に絵を家に持ち帰る場合は、絵の具の容器も忘れずに持ち帰ってください。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방학 동안 그림을 집으로 가져갈 경우 페인트 용기를 몇 개 가져가는 것을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 hûn di betlaneyê de tabloya xwe dibin malê, ji bîr mekin ku çend konteynerên boyaxê bi xwe re bibin malê.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Ingatlah untuk membawa pulang beberapa bekas cat jika anda membawa pulang lukisan anda pada waktu rehat.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ഇടവേളയിൽ പെയിന്റിംഗ് വീട്ടിലേക്ക് കൊണ്ടുപോകുകയാണെങ്കിൽ, കുറച്ച് കണ്ടെയ്നർ പെയിന്റ് വീട്ടിലേക്ക് കൊണ്ടുപോകാൻ ഓർമ്മിക്കുക.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 विश्रामको समयमा आफ्नो पेन्टिङ घर लैजाँदै हुनुहुन्छ भने पेन्टका केही कन्टेनरहरू घर लैजान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تاسو د رخصتۍ په جریان کې خپل رنګ کور ته وړئ، نو د رنګ ځینې کانتینرونه کور ته راوړئ.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Lembre-se de levar alguns recipientes de tinta para casa se for levar suas pinturas para casa durante o recesso.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 ਤੁਸੀਂ ਬ੍ਰੇਕ ਦੌਰਾਨ ਆਪਣੀ ਪੇਂਟਿੰਗ ਘਰ ਲੈ ਜਾ ਰਹੇ ਹੋ ਤਾਂ ਪੇਂਟ ਦੇ ਕੁਝ ਡੱਬੇ ਘਰ ਲੈ 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забудьте захватить с собой несколько емкостей с краской, если вы собираетесь забрать картину домой на каникулы.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заборавите да понесете кући неколико кутија са бојом ако носите своју слику кући током паузе.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Xusuusnow inaad guriga u qaadato weelasha rinjiga qaarkood haddii aad rinjiyeynta guriga u qaadanayso wakhtiga nasashada.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Recuerda llevarte a casa algunos botes de pintura si te llevas los cuadros a casa durante las vacaciones.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Inget pikeun nyandak imah sababaraha peti tina cet lamun nyandak lukisan anjeun ka imah salila istirahat.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Kumbuka kuchukua vyombo vya rangi nyumbani ikiwa unapeleka uchoraji wako nyumbani wakati wa mapumziko.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 ihåg att ta med några behållare med färg hem om du tar med din målning hem under lovet.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Tandaan na mag-uwi ng ilang lalagyan ng pintura kung iuuwi mo ang iyong pagpipinta sa oras ng pahinga.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இடைவேளையின் போது உங்கள் ஓவியத்தை வீட்டிற்கு எடுத்துச் செல்கிறீர்கள் என்றால், சில வண்ணப்பூச்சுப் பாத்திரங்களை வீட்டிற்கு எடுத்துச் செல்ல நினைவில்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อย่าลืมนำภาชนะสีกลับบ้านด้วยหากคุณจะนำภาพวาดของคุณกลับบ้านในช่วงปิดเทอม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Tatilde resminizi eve götürecekseniz, yanınıza birkaç kutu boya almayı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Не забудьте взяти додому кілька банок з фарбою, якщо ви берете свою картину додому під час канікул.</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اپنی پینٹنگ کو وقفے کے دوران گھر لے جا رہے ہیں تو پینٹ کے کچھ کنٹینرز گھر لے جانا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Nhớ mang theo một số hộp sơn nếu bạn mang tranh về nhà trong kỳ nghỉ.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15f9ca3a30_0_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g215f9ca3a30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15f9ca3a30_0_1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215f9ca3a30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1dd39cff6ec_0_27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1dd39cff6ec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1dd39cff6ec_0_1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1dd39cff6ec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1dd39cff6ec_0_49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1dd39cff6ec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215f9ca3a30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215f9ca3a3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1" name="Shape 121"/>
        <p:cNvGrpSpPr/>
        <p:nvPr/>
      </p:nvGrpSpPr>
      <p:grpSpPr>
        <a:xfrm>
          <a:off x="0" y="0"/>
          <a:ext cx="0" cy="0"/>
          <a:chOff x="0" y="0"/>
          <a:chExt cx="0" cy="0"/>
        </a:xfrm>
      </p:grpSpPr>
      <p:sp>
        <p:nvSpPr>
          <p:cNvPr id="122" name="Google Shape;122;p28"/>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23" name="Google Shape;123;p28"/>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24" name="Google Shape;124;p28"/>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5" name="Google Shape;125;p28"/>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6" name="Google Shape;126;p2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2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29" name="Google Shape;129;p29"/>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0" name="Google Shape;130;p29"/>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1" name="Google Shape;131;p29"/>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2" name="Google Shape;132;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3" name="Shape 133"/>
        <p:cNvGrpSpPr/>
        <p:nvPr/>
      </p:nvGrpSpPr>
      <p:grpSpPr>
        <a:xfrm>
          <a:off x="0" y="0"/>
          <a:ext cx="0" cy="0"/>
          <a:chOff x="0" y="0"/>
          <a:chExt cx="0" cy="0"/>
        </a:xfrm>
      </p:grpSpPr>
      <p:sp>
        <p:nvSpPr>
          <p:cNvPr id="134" name="Google Shape;134;p30"/>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32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35" name="Google Shape;135;p30"/>
          <p:cNvSpPr/>
          <p:nvPr>
            <p:ph idx="2" type="pic"/>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136" name="Google Shape;136;p30"/>
          <p:cNvSpPr txBox="1"/>
          <p:nvPr>
            <p:ph idx="1"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rtl="0" algn="l">
              <a:spcBef>
                <a:spcPts val="320"/>
              </a:spcBef>
              <a:spcAft>
                <a:spcPts val="0"/>
              </a:spcAft>
              <a:buClr>
                <a:schemeClr val="dk1"/>
              </a:buClr>
              <a:buSzPts val="1600"/>
              <a:buFont typeface="Arial"/>
              <a:buNone/>
              <a:defRPr sz="1600"/>
            </a:lvl1pPr>
            <a:lvl2pPr indent="-228600" lvl="1" marL="914400" rtl="0" algn="l">
              <a:spcBef>
                <a:spcPts val="280"/>
              </a:spcBef>
              <a:spcAft>
                <a:spcPts val="0"/>
              </a:spcAft>
              <a:buClr>
                <a:schemeClr val="dk1"/>
              </a:buClr>
              <a:buSzPts val="1400"/>
              <a:buFont typeface="Arial"/>
              <a:buNone/>
              <a:defRPr sz="1400"/>
            </a:lvl2pPr>
            <a:lvl3pPr indent="-228600" lvl="2" marL="1371600" rtl="0" algn="l">
              <a:spcBef>
                <a:spcPts val="240"/>
              </a:spcBef>
              <a:spcAft>
                <a:spcPts val="0"/>
              </a:spcAft>
              <a:buClr>
                <a:schemeClr val="dk1"/>
              </a:buClr>
              <a:buSzPts val="1200"/>
              <a:buFont typeface="Arial"/>
              <a:buNone/>
              <a:defRPr sz="1200"/>
            </a:lvl3pPr>
            <a:lvl4pPr indent="-228600" lvl="3" marL="1828800" rtl="0" algn="l">
              <a:spcBef>
                <a:spcPts val="200"/>
              </a:spcBef>
              <a:spcAft>
                <a:spcPts val="0"/>
              </a:spcAft>
              <a:buClr>
                <a:schemeClr val="dk1"/>
              </a:buClr>
              <a:buSzPts val="1000"/>
              <a:buFont typeface="Arial"/>
              <a:buNone/>
              <a:defRPr sz="1000"/>
            </a:lvl4pPr>
            <a:lvl5pPr indent="-228600" lvl="4" marL="2286000" rtl="0" algn="l">
              <a:spcBef>
                <a:spcPts val="200"/>
              </a:spcBef>
              <a:spcAft>
                <a:spcPts val="0"/>
              </a:spcAft>
              <a:buClr>
                <a:schemeClr val="dk1"/>
              </a:buClr>
              <a:buSzPts val="1000"/>
              <a:buFont typeface="Arial"/>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37" name="Google Shape;137;p30"/>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8" name="Google Shape;138;p30"/>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9" name="Google Shape;139;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p31"/>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32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42" name="Google Shape;142;p31"/>
          <p:cNvSpPr txBox="1"/>
          <p:nvPr>
            <p:ph idx="1" type="body"/>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Clr>
                <a:schemeClr val="dk1"/>
              </a:buClr>
              <a:buSzPts val="3200"/>
              <a:buFont typeface="Arial"/>
              <a:buChar char="•"/>
              <a:defRPr sz="3200"/>
            </a:lvl1pPr>
            <a:lvl2pPr indent="-406400" lvl="1" marL="914400" rtl="0" algn="l">
              <a:spcBef>
                <a:spcPts val="560"/>
              </a:spcBef>
              <a:spcAft>
                <a:spcPts val="0"/>
              </a:spcAft>
              <a:buClr>
                <a:schemeClr val="dk1"/>
              </a:buClr>
              <a:buSzPts val="2800"/>
              <a:buFont typeface="Arial"/>
              <a:buChar char="–"/>
              <a:defRPr sz="2800"/>
            </a:lvl2pPr>
            <a:lvl3pPr indent="-381000" lvl="2" marL="1371600" rtl="0" algn="l">
              <a:spcBef>
                <a:spcPts val="480"/>
              </a:spcBef>
              <a:spcAft>
                <a:spcPts val="0"/>
              </a:spcAft>
              <a:buClr>
                <a:schemeClr val="dk1"/>
              </a:buClr>
              <a:buSzPts val="2400"/>
              <a:buFont typeface="Arial"/>
              <a:buChar char="•"/>
              <a:defRPr sz="2400"/>
            </a:lvl3pPr>
            <a:lvl4pPr indent="-355600" lvl="3" marL="1828800" rtl="0" algn="l">
              <a:spcBef>
                <a:spcPts val="400"/>
              </a:spcBef>
              <a:spcAft>
                <a:spcPts val="0"/>
              </a:spcAft>
              <a:buClr>
                <a:schemeClr val="dk1"/>
              </a:buClr>
              <a:buSzPts val="2000"/>
              <a:buFont typeface="Arial"/>
              <a:buChar char="–"/>
              <a:defRPr sz="2000"/>
            </a:lvl4pPr>
            <a:lvl5pPr indent="-355600" lvl="4" marL="2286000" rtl="0" algn="l">
              <a:spcBef>
                <a:spcPts val="400"/>
              </a:spcBef>
              <a:spcAft>
                <a:spcPts val="0"/>
              </a:spcAft>
              <a:buClr>
                <a:schemeClr val="dk1"/>
              </a:buClr>
              <a:buSzPts val="2000"/>
              <a:buFont typeface="Arial"/>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143" name="Google Shape;143;p31"/>
          <p:cNvSpPr txBox="1"/>
          <p:nvPr>
            <p:ph idx="2"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rtl="0" algn="l">
              <a:spcBef>
                <a:spcPts val="320"/>
              </a:spcBef>
              <a:spcAft>
                <a:spcPts val="0"/>
              </a:spcAft>
              <a:buClr>
                <a:schemeClr val="dk1"/>
              </a:buClr>
              <a:buSzPts val="1600"/>
              <a:buFont typeface="Arial"/>
              <a:buNone/>
              <a:defRPr sz="1600"/>
            </a:lvl1pPr>
            <a:lvl2pPr indent="-228600" lvl="1" marL="914400" rtl="0" algn="l">
              <a:spcBef>
                <a:spcPts val="280"/>
              </a:spcBef>
              <a:spcAft>
                <a:spcPts val="0"/>
              </a:spcAft>
              <a:buClr>
                <a:schemeClr val="dk1"/>
              </a:buClr>
              <a:buSzPts val="1400"/>
              <a:buFont typeface="Arial"/>
              <a:buNone/>
              <a:defRPr sz="1400"/>
            </a:lvl2pPr>
            <a:lvl3pPr indent="-228600" lvl="2" marL="1371600" rtl="0" algn="l">
              <a:spcBef>
                <a:spcPts val="240"/>
              </a:spcBef>
              <a:spcAft>
                <a:spcPts val="0"/>
              </a:spcAft>
              <a:buClr>
                <a:schemeClr val="dk1"/>
              </a:buClr>
              <a:buSzPts val="1200"/>
              <a:buFont typeface="Arial"/>
              <a:buNone/>
              <a:defRPr sz="1200"/>
            </a:lvl3pPr>
            <a:lvl4pPr indent="-228600" lvl="3" marL="1828800" rtl="0" algn="l">
              <a:spcBef>
                <a:spcPts val="200"/>
              </a:spcBef>
              <a:spcAft>
                <a:spcPts val="0"/>
              </a:spcAft>
              <a:buClr>
                <a:schemeClr val="dk1"/>
              </a:buClr>
              <a:buSzPts val="1000"/>
              <a:buFont typeface="Arial"/>
              <a:buNone/>
              <a:defRPr sz="1000"/>
            </a:lvl4pPr>
            <a:lvl5pPr indent="-228600" lvl="4" marL="2286000" rtl="0" algn="l">
              <a:spcBef>
                <a:spcPts val="200"/>
              </a:spcBef>
              <a:spcAft>
                <a:spcPts val="0"/>
              </a:spcAft>
              <a:buClr>
                <a:schemeClr val="dk1"/>
              </a:buClr>
              <a:buSzPts val="1000"/>
              <a:buFont typeface="Arial"/>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144" name="Google Shape;144;p31"/>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5" name="Google Shape;145;p31"/>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6" name="Google Shape;146;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sp>
        <p:nvSpPr>
          <p:cNvPr id="148" name="Google Shape;148;p3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49" name="Google Shape;149;p32"/>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0" name="Google Shape;150;p32"/>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1" name="Google Shape;151;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2" name="Shape 152"/>
        <p:cNvGrpSpPr/>
        <p:nvPr/>
      </p:nvGrpSpPr>
      <p:grpSpPr>
        <a:xfrm>
          <a:off x="0" y="0"/>
          <a:ext cx="0" cy="0"/>
          <a:chOff x="0" y="0"/>
          <a:chExt cx="0" cy="0"/>
        </a:xfrm>
      </p:grpSpPr>
      <p:sp>
        <p:nvSpPr>
          <p:cNvPr id="153" name="Google Shape;153;p33"/>
          <p:cNvSpPr txBox="1"/>
          <p:nvPr>
            <p:ph type="title"/>
          </p:nvPr>
        </p:nvSpPr>
        <p:spPr>
          <a:xfrm>
            <a:off x="630238" y="365125"/>
            <a:ext cx="7886700" cy="13257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54" name="Google Shape;154;p33"/>
          <p:cNvSpPr txBox="1"/>
          <p:nvPr>
            <p:ph idx="1" type="body"/>
          </p:nvPr>
        </p:nvSpPr>
        <p:spPr>
          <a:xfrm>
            <a:off x="630238" y="1681163"/>
            <a:ext cx="3868800" cy="823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b="1" sz="2400"/>
            </a:lvl1pPr>
            <a:lvl2pPr indent="-228600" lvl="1" marL="914400" rtl="0" algn="l">
              <a:spcBef>
                <a:spcPts val="400"/>
              </a:spcBef>
              <a:spcAft>
                <a:spcPts val="0"/>
              </a:spcAft>
              <a:buClr>
                <a:schemeClr val="dk1"/>
              </a:buClr>
              <a:buSzPts val="2000"/>
              <a:buFont typeface="Arial"/>
              <a:buNone/>
              <a:defRPr b="1" sz="2000"/>
            </a:lvl2pPr>
            <a:lvl3pPr indent="-228600" lvl="2" marL="1371600" rtl="0" algn="l">
              <a:spcBef>
                <a:spcPts val="360"/>
              </a:spcBef>
              <a:spcAft>
                <a:spcPts val="0"/>
              </a:spcAft>
              <a:buClr>
                <a:schemeClr val="dk1"/>
              </a:buClr>
              <a:buSzPts val="1800"/>
              <a:buFont typeface="Arial"/>
              <a:buNone/>
              <a:defRPr b="1" sz="1800"/>
            </a:lvl3pPr>
            <a:lvl4pPr indent="-228600" lvl="3" marL="1828800" rtl="0" algn="l">
              <a:spcBef>
                <a:spcPts val="320"/>
              </a:spcBef>
              <a:spcAft>
                <a:spcPts val="0"/>
              </a:spcAft>
              <a:buClr>
                <a:schemeClr val="dk1"/>
              </a:buClr>
              <a:buSzPts val="1600"/>
              <a:buFont typeface="Arial"/>
              <a:buNone/>
              <a:defRPr b="1" sz="1600"/>
            </a:lvl4pPr>
            <a:lvl5pPr indent="-228600" lvl="4" marL="2286000" rtl="0" algn="l">
              <a:spcBef>
                <a:spcPts val="320"/>
              </a:spcBef>
              <a:spcAft>
                <a:spcPts val="0"/>
              </a:spcAft>
              <a:buClr>
                <a:schemeClr val="dk1"/>
              </a:buClr>
              <a:buSzPts val="1600"/>
              <a:buFont typeface="Arial"/>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55" name="Google Shape;155;p33"/>
          <p:cNvSpPr txBox="1"/>
          <p:nvPr>
            <p:ph idx="2" type="body"/>
          </p:nvPr>
        </p:nvSpPr>
        <p:spPr>
          <a:xfrm>
            <a:off x="630238" y="2505075"/>
            <a:ext cx="3868800" cy="3684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6" name="Google Shape;156;p33"/>
          <p:cNvSpPr txBox="1"/>
          <p:nvPr>
            <p:ph idx="3" type="body"/>
          </p:nvPr>
        </p:nvSpPr>
        <p:spPr>
          <a:xfrm>
            <a:off x="4629150" y="1681163"/>
            <a:ext cx="3887700" cy="823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b="1" sz="2400"/>
            </a:lvl1pPr>
            <a:lvl2pPr indent="-228600" lvl="1" marL="914400" rtl="0" algn="l">
              <a:spcBef>
                <a:spcPts val="400"/>
              </a:spcBef>
              <a:spcAft>
                <a:spcPts val="0"/>
              </a:spcAft>
              <a:buClr>
                <a:schemeClr val="dk1"/>
              </a:buClr>
              <a:buSzPts val="2000"/>
              <a:buFont typeface="Arial"/>
              <a:buNone/>
              <a:defRPr b="1" sz="2000"/>
            </a:lvl2pPr>
            <a:lvl3pPr indent="-228600" lvl="2" marL="1371600" rtl="0" algn="l">
              <a:spcBef>
                <a:spcPts val="360"/>
              </a:spcBef>
              <a:spcAft>
                <a:spcPts val="0"/>
              </a:spcAft>
              <a:buClr>
                <a:schemeClr val="dk1"/>
              </a:buClr>
              <a:buSzPts val="1800"/>
              <a:buFont typeface="Arial"/>
              <a:buNone/>
              <a:defRPr b="1" sz="1800"/>
            </a:lvl3pPr>
            <a:lvl4pPr indent="-228600" lvl="3" marL="1828800" rtl="0" algn="l">
              <a:spcBef>
                <a:spcPts val="320"/>
              </a:spcBef>
              <a:spcAft>
                <a:spcPts val="0"/>
              </a:spcAft>
              <a:buClr>
                <a:schemeClr val="dk1"/>
              </a:buClr>
              <a:buSzPts val="1600"/>
              <a:buFont typeface="Arial"/>
              <a:buNone/>
              <a:defRPr b="1" sz="1600"/>
            </a:lvl4pPr>
            <a:lvl5pPr indent="-228600" lvl="4" marL="2286000" rtl="0" algn="l">
              <a:spcBef>
                <a:spcPts val="320"/>
              </a:spcBef>
              <a:spcAft>
                <a:spcPts val="0"/>
              </a:spcAft>
              <a:buClr>
                <a:schemeClr val="dk1"/>
              </a:buClr>
              <a:buSzPts val="1600"/>
              <a:buFont typeface="Arial"/>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157" name="Google Shape;157;p33"/>
          <p:cNvSpPr txBox="1"/>
          <p:nvPr>
            <p:ph idx="4" type="body"/>
          </p:nvPr>
        </p:nvSpPr>
        <p:spPr>
          <a:xfrm>
            <a:off x="4629150" y="2505075"/>
            <a:ext cx="3887700" cy="3684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58" name="Google Shape;158;p33"/>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9" name="Google Shape;159;p33"/>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0" name="Google Shape;160;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1" name="Shape 161"/>
        <p:cNvGrpSpPr/>
        <p:nvPr/>
      </p:nvGrpSpPr>
      <p:grpSpPr>
        <a:xfrm>
          <a:off x="0" y="0"/>
          <a:ext cx="0" cy="0"/>
          <a:chOff x="0" y="0"/>
          <a:chExt cx="0" cy="0"/>
        </a:xfrm>
      </p:grpSpPr>
      <p:sp>
        <p:nvSpPr>
          <p:cNvPr id="162" name="Google Shape;162;p3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63" name="Google Shape;163;p34"/>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64" name="Google Shape;164;p34"/>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65" name="Google Shape;165;p34"/>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6" name="Google Shape;166;p34"/>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7" name="Google Shape;167;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8" name="Shape 168"/>
        <p:cNvGrpSpPr/>
        <p:nvPr/>
      </p:nvGrpSpPr>
      <p:grpSpPr>
        <a:xfrm>
          <a:off x="0" y="0"/>
          <a:ext cx="0" cy="0"/>
          <a:chOff x="0" y="0"/>
          <a:chExt cx="0" cy="0"/>
        </a:xfrm>
      </p:grpSpPr>
      <p:sp>
        <p:nvSpPr>
          <p:cNvPr id="169" name="Google Shape;169;p35"/>
          <p:cNvSpPr txBox="1"/>
          <p:nvPr>
            <p:ph type="title"/>
          </p:nvPr>
        </p:nvSpPr>
        <p:spPr>
          <a:xfrm>
            <a:off x="623888" y="1709738"/>
            <a:ext cx="7886700" cy="2852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6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70" name="Google Shape;170;p35"/>
          <p:cNvSpPr txBox="1"/>
          <p:nvPr>
            <p:ph idx="1" type="body"/>
          </p:nvPr>
        </p:nvSpPr>
        <p:spPr>
          <a:xfrm>
            <a:off x="623888" y="4589463"/>
            <a:ext cx="7886700" cy="1500300"/>
          </a:xfrm>
          <a:prstGeom prst="rect">
            <a:avLst/>
          </a:prstGeom>
          <a:noFill/>
          <a:ln>
            <a:noFill/>
          </a:ln>
        </p:spPr>
        <p:txBody>
          <a:bodyPr anchorCtr="0" anchor="t"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sz="2400"/>
            </a:lvl1pPr>
            <a:lvl2pPr indent="-228600" lvl="1" marL="914400" rtl="0" algn="l">
              <a:spcBef>
                <a:spcPts val="400"/>
              </a:spcBef>
              <a:spcAft>
                <a:spcPts val="0"/>
              </a:spcAft>
              <a:buClr>
                <a:schemeClr val="dk1"/>
              </a:buClr>
              <a:buSzPts val="2000"/>
              <a:buFont typeface="Arial"/>
              <a:buNone/>
              <a:defRPr sz="2000"/>
            </a:lvl2pPr>
            <a:lvl3pPr indent="-228600" lvl="2" marL="1371600" rtl="0" algn="l">
              <a:spcBef>
                <a:spcPts val="360"/>
              </a:spcBef>
              <a:spcAft>
                <a:spcPts val="0"/>
              </a:spcAft>
              <a:buClr>
                <a:schemeClr val="dk1"/>
              </a:buClr>
              <a:buSzPts val="1800"/>
              <a:buFont typeface="Arial"/>
              <a:buNone/>
              <a:defRPr sz="1800"/>
            </a:lvl3pPr>
            <a:lvl4pPr indent="-228600" lvl="3" marL="1828800" rtl="0" algn="l">
              <a:spcBef>
                <a:spcPts val="320"/>
              </a:spcBef>
              <a:spcAft>
                <a:spcPts val="0"/>
              </a:spcAft>
              <a:buClr>
                <a:schemeClr val="dk1"/>
              </a:buClr>
              <a:buSzPts val="1600"/>
              <a:buFont typeface="Arial"/>
              <a:buNone/>
              <a:defRPr sz="1600"/>
            </a:lvl4pPr>
            <a:lvl5pPr indent="-228600" lvl="4" marL="2286000" rtl="0" algn="l">
              <a:spcBef>
                <a:spcPts val="320"/>
              </a:spcBef>
              <a:spcAft>
                <a:spcPts val="0"/>
              </a:spcAft>
              <a:buClr>
                <a:schemeClr val="dk1"/>
              </a:buClr>
              <a:buSzPts val="1600"/>
              <a:buFont typeface="Arial"/>
              <a:buNone/>
              <a:defRPr sz="1600"/>
            </a:lvl5pPr>
            <a:lvl6pPr indent="-228600" lvl="5" marL="2743200" rtl="0" algn="l">
              <a:lnSpc>
                <a:spcPct val="90000"/>
              </a:lnSpc>
              <a:spcBef>
                <a:spcPts val="500"/>
              </a:spcBef>
              <a:spcAft>
                <a:spcPts val="0"/>
              </a:spcAft>
              <a:buClr>
                <a:schemeClr val="dk1"/>
              </a:buClr>
              <a:buSzPts val="1600"/>
              <a:buNone/>
              <a:defRPr sz="1600"/>
            </a:lvl6pPr>
            <a:lvl7pPr indent="-228600" lvl="6" marL="3200400" rtl="0" algn="l">
              <a:lnSpc>
                <a:spcPct val="90000"/>
              </a:lnSpc>
              <a:spcBef>
                <a:spcPts val="500"/>
              </a:spcBef>
              <a:spcAft>
                <a:spcPts val="0"/>
              </a:spcAft>
              <a:buClr>
                <a:schemeClr val="dk1"/>
              </a:buClr>
              <a:buSzPts val="1600"/>
              <a:buNone/>
              <a:defRPr sz="1600"/>
            </a:lvl7pPr>
            <a:lvl8pPr indent="-228600" lvl="7" marL="3657600" rtl="0" algn="l">
              <a:lnSpc>
                <a:spcPct val="90000"/>
              </a:lnSpc>
              <a:spcBef>
                <a:spcPts val="500"/>
              </a:spcBef>
              <a:spcAft>
                <a:spcPts val="0"/>
              </a:spcAft>
              <a:buClr>
                <a:schemeClr val="dk1"/>
              </a:buClr>
              <a:buSzPts val="1600"/>
              <a:buNone/>
              <a:defRPr sz="1600"/>
            </a:lvl8pPr>
            <a:lvl9pPr indent="-228600" lvl="8" marL="4114800" rtl="0" algn="l">
              <a:lnSpc>
                <a:spcPct val="90000"/>
              </a:lnSpc>
              <a:spcBef>
                <a:spcPts val="500"/>
              </a:spcBef>
              <a:spcAft>
                <a:spcPts val="0"/>
              </a:spcAft>
              <a:buClr>
                <a:schemeClr val="dk1"/>
              </a:buClr>
              <a:buSzPts val="1600"/>
              <a:buNone/>
              <a:defRPr sz="1600"/>
            </a:lvl9pPr>
          </a:lstStyle>
          <a:p/>
        </p:txBody>
      </p:sp>
      <p:sp>
        <p:nvSpPr>
          <p:cNvPr id="171" name="Google Shape;171;p35"/>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2" name="Google Shape;172;p35"/>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3" name="Google Shape;173;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4" name="Shape 174"/>
        <p:cNvGrpSpPr/>
        <p:nvPr/>
      </p:nvGrpSpPr>
      <p:grpSpPr>
        <a:xfrm>
          <a:off x="0" y="0"/>
          <a:ext cx="0" cy="0"/>
          <a:chOff x="0" y="0"/>
          <a:chExt cx="0" cy="0"/>
        </a:xfrm>
      </p:grpSpPr>
      <p:sp>
        <p:nvSpPr>
          <p:cNvPr id="175" name="Google Shape;175;p3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76" name="Google Shape;176;p3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7" name="Google Shape;177;p36"/>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8" name="Google Shape;178;p36"/>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9" name="Google Shape;179;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0" name="Shape 180"/>
        <p:cNvGrpSpPr/>
        <p:nvPr/>
      </p:nvGrpSpPr>
      <p:grpSpPr>
        <a:xfrm>
          <a:off x="0" y="0"/>
          <a:ext cx="0" cy="0"/>
          <a:chOff x="0" y="0"/>
          <a:chExt cx="0" cy="0"/>
        </a:xfrm>
      </p:grpSpPr>
      <p:sp>
        <p:nvSpPr>
          <p:cNvPr id="181" name="Google Shape;181;p37"/>
          <p:cNvSpPr txBox="1"/>
          <p:nvPr>
            <p:ph type="ctrTitle"/>
          </p:nvPr>
        </p:nvSpPr>
        <p:spPr>
          <a:xfrm>
            <a:off x="1143000" y="1122363"/>
            <a:ext cx="6858000" cy="2387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6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182" name="Google Shape;182;p37"/>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Autofit/>
          </a:bodyPr>
          <a:lstStyle>
            <a:lvl1pPr lvl="0" rtl="0" algn="ctr">
              <a:spcBef>
                <a:spcPts val="480"/>
              </a:spcBef>
              <a:spcAft>
                <a:spcPts val="0"/>
              </a:spcAft>
              <a:buClr>
                <a:schemeClr val="dk1"/>
              </a:buClr>
              <a:buSzPts val="2400"/>
              <a:buFont typeface="Arial"/>
              <a:buNone/>
              <a:defRPr sz="2400"/>
            </a:lvl1pPr>
            <a:lvl2pPr lvl="1" rtl="0" algn="ctr">
              <a:spcBef>
                <a:spcPts val="400"/>
              </a:spcBef>
              <a:spcAft>
                <a:spcPts val="0"/>
              </a:spcAft>
              <a:buClr>
                <a:schemeClr val="dk1"/>
              </a:buClr>
              <a:buSzPts val="2000"/>
              <a:buFont typeface="Arial"/>
              <a:buNone/>
              <a:defRPr sz="2000"/>
            </a:lvl2pPr>
            <a:lvl3pPr lvl="2" rtl="0" algn="ctr">
              <a:spcBef>
                <a:spcPts val="360"/>
              </a:spcBef>
              <a:spcAft>
                <a:spcPts val="0"/>
              </a:spcAft>
              <a:buClr>
                <a:schemeClr val="dk1"/>
              </a:buClr>
              <a:buSzPts val="1800"/>
              <a:buFont typeface="Arial"/>
              <a:buNone/>
              <a:defRPr sz="1800"/>
            </a:lvl3pPr>
            <a:lvl4pPr lvl="3" rtl="0" algn="ctr">
              <a:spcBef>
                <a:spcPts val="320"/>
              </a:spcBef>
              <a:spcAft>
                <a:spcPts val="0"/>
              </a:spcAft>
              <a:buClr>
                <a:schemeClr val="dk1"/>
              </a:buClr>
              <a:buSzPts val="1600"/>
              <a:buFont typeface="Arial"/>
              <a:buNone/>
              <a:defRPr sz="1600"/>
            </a:lvl4pPr>
            <a:lvl5pPr lvl="4" rtl="0" algn="ctr">
              <a:spcBef>
                <a:spcPts val="320"/>
              </a:spcBef>
              <a:spcAft>
                <a:spcPts val="0"/>
              </a:spcAft>
              <a:buClr>
                <a:schemeClr val="dk1"/>
              </a:buClr>
              <a:buSzPts val="1600"/>
              <a:buFont typeface="Arial"/>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183" name="Google Shape;183;p37"/>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4" name="Google Shape;184;p37"/>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85" name="Google Shape;185;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4.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2.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14.jp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1.jpg"/><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8.jpg"/><Relationship Id="rId4"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0.jpg"/><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3.xml"/><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4.jpg"/><Relationship Id="rId6" Type="http://schemas.openxmlformats.org/officeDocument/2006/relationships/image" Target="../media/image4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4.xml"/><Relationship Id="rId3" Type="http://schemas.openxmlformats.org/officeDocument/2006/relationships/image" Target="../media/image21.jpg"/><Relationship Id="rId4" Type="http://schemas.openxmlformats.org/officeDocument/2006/relationships/image" Target="../media/image39.png"/><Relationship Id="rId5" Type="http://schemas.openxmlformats.org/officeDocument/2006/relationships/image" Target="../media/image20.jpg"/><Relationship Id="rId6" Type="http://schemas.openxmlformats.org/officeDocument/2006/relationships/image" Target="../media/image2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 Id="rId3" Type="http://schemas.openxmlformats.org/officeDocument/2006/relationships/image" Target="../media/image48.png"/><Relationship Id="rId4" Type="http://schemas.openxmlformats.org/officeDocument/2006/relationships/image" Target="../media/image26.jpg"/><Relationship Id="rId5" Type="http://schemas.openxmlformats.org/officeDocument/2006/relationships/image" Target="../media/image38.jpg"/><Relationship Id="rId6" Type="http://schemas.openxmlformats.org/officeDocument/2006/relationships/image" Target="../media/image23.jpg"/><Relationship Id="rId7" Type="http://schemas.openxmlformats.org/officeDocument/2006/relationships/image" Target="../media/image3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7.xml"/><Relationship Id="rId3" Type="http://schemas.openxmlformats.org/officeDocument/2006/relationships/image" Target="../media/image29.jpg"/><Relationship Id="rId4" Type="http://schemas.openxmlformats.org/officeDocument/2006/relationships/image" Target="../media/image28.jpg"/><Relationship Id="rId5" Type="http://schemas.openxmlformats.org/officeDocument/2006/relationships/image" Target="../media/image49.png"/><Relationship Id="rId6" Type="http://schemas.openxmlformats.org/officeDocument/2006/relationships/image" Target="../media/image42.jpg"/><Relationship Id="rId7" Type="http://schemas.openxmlformats.org/officeDocument/2006/relationships/image" Target="../media/image24.jpg"/><Relationship Id="rId8" Type="http://schemas.openxmlformats.org/officeDocument/2006/relationships/image" Target="../media/image2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34.jpg"/><Relationship Id="rId4" Type="http://schemas.openxmlformats.org/officeDocument/2006/relationships/image" Target="../media/image33.jpg"/><Relationship Id="rId9" Type="http://schemas.openxmlformats.org/officeDocument/2006/relationships/image" Target="../media/image30.jpg"/><Relationship Id="rId5" Type="http://schemas.openxmlformats.org/officeDocument/2006/relationships/image" Target="../media/image31.jpg"/><Relationship Id="rId6" Type="http://schemas.openxmlformats.org/officeDocument/2006/relationships/image" Target="../media/image46.jpg"/><Relationship Id="rId7" Type="http://schemas.openxmlformats.org/officeDocument/2006/relationships/image" Target="../media/image47.jpg"/><Relationship Id="rId8" Type="http://schemas.openxmlformats.org/officeDocument/2006/relationships/image" Target="../media/image32.jpg"/></Relationships>
</file>

<file path=ppt/slides/_rels/slide29.xml.rels><?xml version="1.0" encoding="UTF-8" standalone="yes"?><Relationships xmlns="http://schemas.openxmlformats.org/package/2006/relationships"><Relationship Id="rId11" Type="http://schemas.openxmlformats.org/officeDocument/2006/relationships/image" Target="../media/image26.jpg"/><Relationship Id="rId10" Type="http://schemas.openxmlformats.org/officeDocument/2006/relationships/image" Target="../media/image38.jpg"/><Relationship Id="rId1" Type="http://schemas.openxmlformats.org/officeDocument/2006/relationships/slideLayout" Target="../slideLayouts/slideLayout24.xml"/><Relationship Id="rId2" Type="http://schemas.openxmlformats.org/officeDocument/2006/relationships/notesSlide" Target="../notesSlides/notesSlide29.xml"/><Relationship Id="rId3" Type="http://schemas.openxmlformats.org/officeDocument/2006/relationships/image" Target="../media/image29.jpg"/><Relationship Id="rId4" Type="http://schemas.openxmlformats.org/officeDocument/2006/relationships/image" Target="../media/image22.jpg"/><Relationship Id="rId9" Type="http://schemas.openxmlformats.org/officeDocument/2006/relationships/image" Target="../media/image23.jpg"/><Relationship Id="rId5" Type="http://schemas.openxmlformats.org/officeDocument/2006/relationships/image" Target="../media/image28.jpg"/><Relationship Id="rId6" Type="http://schemas.openxmlformats.org/officeDocument/2006/relationships/image" Target="../media/image49.png"/><Relationship Id="rId7" Type="http://schemas.openxmlformats.org/officeDocument/2006/relationships/image" Target="../media/image24.jpg"/><Relationship Id="rId8" Type="http://schemas.openxmlformats.org/officeDocument/2006/relationships/image" Target="../media/image4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 Id="rId3" Type="http://schemas.openxmlformats.org/officeDocument/2006/relationships/image" Target="../media/image40.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hyperlink" Target="http://drive.google.com/file/d/1Z3Lrogqc10e_mIZ3vu01uq5hM9qYxuEL/view"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hyperlink" Target="https://twitter.com/WeirdMedieval" TargetMode="External"/><Relationship Id="rId4" Type="http://schemas.openxmlformats.org/officeDocument/2006/relationships/hyperlink" Target="http://ica.themorgan.org/manuscript/thumbs/112396" TargetMode="External"/><Relationship Id="rId5" Type="http://schemas.openxmlformats.org/officeDocument/2006/relationships/image" Target="../media/image4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8"/>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191" name="Google Shape;191;p38"/>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8"/>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248" name="Google Shape;248;p48"/>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249" name="Google Shape;249;p48"/>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pic>
        <p:nvPicPr>
          <p:cNvPr id="254" name="Google Shape;254;p49"/>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55" name="Google Shape;255;p49"/>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56" name="Google Shape;256;p49"/>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Monday, January 12th - Bunny</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pic>
        <p:nvPicPr>
          <p:cNvPr id="261" name="Google Shape;261;p50"/>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62" name="Google Shape;262;p50"/>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63" name="Google Shape;263;p50"/>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Monday, January 12th - Bunny</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pic>
        <p:nvPicPr>
          <p:cNvPr id="268" name="Google Shape;268;p51"/>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69" name="Google Shape;269;p51"/>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70" name="Google Shape;270;p5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Monday, January 12th - Bunny</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pic>
        <p:nvPicPr>
          <p:cNvPr id="275" name="Google Shape;275;p5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76" name="Google Shape;276;p52"/>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77" name="Google Shape;277;p5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r>
              <a:rPr lang="en" sz="2600">
                <a:solidFill>
                  <a:srgbClr val="888888"/>
                </a:solidFill>
                <a:latin typeface="Oswald"/>
                <a:ea typeface="Oswald"/>
                <a:cs typeface="Oswald"/>
                <a:sym typeface="Oswald"/>
              </a:rPr>
              <a:t> at Citadel High, Monday, January 12th - Bunny</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pic>
        <p:nvPicPr>
          <p:cNvPr id="282" name="Google Shape;282;p53"/>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83" name="Google Shape;283;p53"/>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84" name="Google Shape;284;p5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Monday, January 12th - Bunny</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54"/>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290" name="Google Shape;290;p5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DDDDDD"/>
                </a:solidFill>
                <a:latin typeface="Average"/>
                <a:ea typeface="Average"/>
                <a:cs typeface="Average"/>
                <a:sym typeface="Average"/>
              </a:rPr>
              <a:t>Maria Blanchette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Ikeja Boddie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Rebecca Chafe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Diesel Cloud Acosta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Kyrese Colley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Rebecca Cox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Isaac Crosby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Elias Espinoza Lagos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Kayden Fortin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Callum Guthrie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Morgyn MacQuarrie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Cordelia Masuda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Hawk McKinnon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Yousef Saad Al Deen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Sam Shapiro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Varvara Staiko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Kai Walsh     📷📷📷📷📷📷</a:t>
            </a:r>
            <a:endParaRPr sz="1800">
              <a:solidFill>
                <a:srgbClr val="DDDDDD"/>
              </a:solidFill>
              <a:latin typeface="Average"/>
              <a:ea typeface="Average"/>
              <a:cs typeface="Average"/>
              <a:sym typeface="Average"/>
            </a:endParaRPr>
          </a:p>
          <a:p>
            <a:pPr indent="0" lvl="0" marL="0" rtl="0" algn="ctr">
              <a:spcBef>
                <a:spcPts val="0"/>
              </a:spcBef>
              <a:spcAft>
                <a:spcPts val="0"/>
              </a:spcAft>
              <a:buNone/>
            </a:pPr>
            <a:r>
              <a:rPr lang="en" sz="1800">
                <a:solidFill>
                  <a:srgbClr val="DDDDDD"/>
                </a:solidFill>
                <a:latin typeface="Average"/>
                <a:ea typeface="Average"/>
                <a:cs typeface="Average"/>
                <a:sym typeface="Average"/>
              </a:rPr>
              <a:t>Savanah Wheeler     📷📷</a:t>
            </a:r>
            <a:endParaRPr sz="1800">
              <a:solidFill>
                <a:srgbClr val="DDDDDD"/>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graphicFrame>
        <p:nvGraphicFramePr>
          <p:cNvPr id="299" name="Google Shape;299;p56"/>
          <p:cNvGraphicFramePr/>
          <p:nvPr/>
        </p:nvGraphicFramePr>
        <p:xfrm>
          <a:off x="234800" y="0"/>
          <a:ext cx="3000000" cy="3000000"/>
        </p:xfrm>
        <a:graphic>
          <a:graphicData uri="http://schemas.openxmlformats.org/drawingml/2006/table">
            <a:tbl>
              <a:tblPr>
                <a:noFill/>
                <a:tableStyleId>{09309276-9E85-4762-A999-7BC696F191BB}</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200">
                          <a:solidFill>
                            <a:srgbClr val="B6D7A8"/>
                          </a:solidFill>
                          <a:latin typeface="Oswald"/>
                          <a:ea typeface="Oswald"/>
                          <a:cs typeface="Oswald"/>
                          <a:sym typeface="Oswald"/>
                        </a:rPr>
                        <a:t>Impressionism and Post-Impressionism</a:t>
                      </a:r>
                      <a:endParaRPr sz="12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Background</a:t>
                      </a:r>
                      <a:endParaRPr sz="2400">
                        <a:solidFill>
                          <a:srgbClr val="CCCCCC"/>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Expressionism</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0025">
                <a:tc>
                  <a:txBody>
                    <a:bodyPr/>
                    <a:lstStyle/>
                    <a:p>
                      <a:pPr indent="0" lvl="0" marL="0" marR="0" rtl="0" algn="ctr">
                        <a:lnSpc>
                          <a:spcPct val="115000"/>
                        </a:lnSpc>
                        <a:spcBef>
                          <a:spcPts val="0"/>
                        </a:spcBef>
                        <a:spcAft>
                          <a:spcPts val="0"/>
                        </a:spcAft>
                        <a:buNone/>
                      </a:pPr>
                      <a:r>
                        <a:rPr lang="en" sz="1200">
                          <a:solidFill>
                            <a:srgbClr val="CCCCCC"/>
                          </a:solidFill>
                          <a:latin typeface="Oswald"/>
                          <a:ea typeface="Oswald"/>
                          <a:cs typeface="Oswald"/>
                          <a:sym typeface="Oswald"/>
                        </a:rPr>
                        <a:t>Foreground</a:t>
                      </a:r>
                      <a:endParaRPr sz="1200">
                        <a:solidFill>
                          <a:srgbClr val="CCCCCC"/>
                        </a:solidFill>
                        <a:latin typeface="Oswald"/>
                        <a:ea typeface="Oswald"/>
                        <a:cs typeface="Oswald"/>
                        <a:sym typeface="Oswald"/>
                      </a:endParaRPr>
                    </a:p>
                    <a:p>
                      <a:pPr indent="0" lvl="0" marL="0" marR="0" rtl="0" algn="ctr">
                        <a:lnSpc>
                          <a:spcPct val="115000"/>
                        </a:lnSpc>
                        <a:spcBef>
                          <a:spcPts val="0"/>
                        </a:spcBef>
                        <a:spcAft>
                          <a:spcPts val="0"/>
                        </a:spcAft>
                        <a:buNone/>
                      </a:pPr>
                      <a:r>
                        <a:rPr lang="en" sz="1200">
                          <a:solidFill>
                            <a:srgbClr val="B6D7A8"/>
                          </a:solidFill>
                          <a:latin typeface="Oswald"/>
                          <a:ea typeface="Oswald"/>
                          <a:cs typeface="Oswald"/>
                          <a:sym typeface="Oswald"/>
                        </a:rPr>
                        <a:t>Abstraction</a:t>
                      </a:r>
                      <a:endParaRPr sz="12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Art analysis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Goal setting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Hand in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39"/>
          <p:cNvPicPr preferRelativeResize="0"/>
          <p:nvPr/>
        </p:nvPicPr>
        <p:blipFill>
          <a:blip r:embed="rId3">
            <a:alphaModFix/>
          </a:blip>
          <a:stretch>
            <a:fillRect/>
          </a:stretch>
        </p:blipFill>
        <p:spPr>
          <a:xfrm>
            <a:off x="0" y="0"/>
            <a:ext cx="5582412" cy="6858000"/>
          </a:xfrm>
          <a:prstGeom prst="rect">
            <a:avLst/>
          </a:prstGeom>
          <a:noFill/>
          <a:ln>
            <a:noFill/>
          </a:ln>
        </p:spPr>
      </p:pic>
      <p:sp>
        <p:nvSpPr>
          <p:cNvPr id="197" name="Google Shape;197;p39"/>
          <p:cNvSpPr txBox="1"/>
          <p:nvPr/>
        </p:nvSpPr>
        <p:spPr>
          <a:xfrm>
            <a:off x="5582412" y="0"/>
            <a:ext cx="3561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Covenant Bassey</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graphicFrame>
        <p:nvGraphicFramePr>
          <p:cNvPr id="304" name="Google Shape;304;p57"/>
          <p:cNvGraphicFramePr/>
          <p:nvPr/>
        </p:nvGraphicFramePr>
        <p:xfrm>
          <a:off x="200" y="152225"/>
          <a:ext cx="3000000" cy="3000000"/>
        </p:xfrm>
        <a:graphic>
          <a:graphicData uri="http://schemas.openxmlformats.org/drawingml/2006/table">
            <a:tbl>
              <a:tblPr>
                <a:noFill/>
                <a:tableStyleId>{0B73CDDB-E605-4578-9FBE-F34ED8313520}</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descr="All text" id="309" name="Google Shape;309;p58"/>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310" name="Google Shape;310;p58"/>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311" name="Google Shape;311;p58"/>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312" name="Google Shape;312;p58"/>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313" name="Google Shape;313;p58"/>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314" name="Google Shape;314;p58"/>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15" name="Google Shape;315;p58"/>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grpSp>
        <p:nvGrpSpPr>
          <p:cNvPr id="324" name="Google Shape;324;p60"/>
          <p:cNvGrpSpPr/>
          <p:nvPr/>
        </p:nvGrpSpPr>
        <p:grpSpPr>
          <a:xfrm>
            <a:off x="0" y="23400"/>
            <a:ext cx="9158425" cy="6834601"/>
            <a:chOff x="0" y="23400"/>
            <a:chExt cx="9158425" cy="6834601"/>
          </a:xfrm>
        </p:grpSpPr>
        <p:pic>
          <p:nvPicPr>
            <p:cNvPr descr="Themes-Manet-A Bar at the Folies-Bergère-1881-82" id="325" name="Google Shape;325;p60"/>
            <p:cNvPicPr preferRelativeResize="0"/>
            <p:nvPr/>
          </p:nvPicPr>
          <p:blipFill rotWithShape="1">
            <a:blip r:embed="rId3">
              <a:alphaModFix/>
            </a:blip>
            <a:srcRect b="0" l="0" r="0" t="0"/>
            <a:stretch/>
          </p:blipFill>
          <p:spPr>
            <a:xfrm>
              <a:off x="2856800" y="3810458"/>
              <a:ext cx="4105062" cy="3047542"/>
            </a:xfrm>
            <a:prstGeom prst="rect">
              <a:avLst/>
            </a:prstGeom>
            <a:noFill/>
            <a:ln>
              <a:noFill/>
            </a:ln>
          </p:spPr>
        </p:pic>
        <p:pic>
          <p:nvPicPr>
            <p:cNvPr id="326" name="Google Shape;326;p60"/>
            <p:cNvPicPr preferRelativeResize="0"/>
            <p:nvPr/>
          </p:nvPicPr>
          <p:blipFill rotWithShape="1">
            <a:blip r:embed="rId4">
              <a:alphaModFix amt="50000"/>
            </a:blip>
            <a:srcRect b="0" l="0" r="0" t="0"/>
            <a:stretch/>
          </p:blipFill>
          <p:spPr>
            <a:xfrm>
              <a:off x="0" y="3810450"/>
              <a:ext cx="2657787" cy="3047551"/>
            </a:xfrm>
            <a:prstGeom prst="rect">
              <a:avLst/>
            </a:prstGeom>
            <a:noFill/>
            <a:ln>
              <a:noFill/>
            </a:ln>
          </p:spPr>
        </p:pic>
        <p:pic>
          <p:nvPicPr>
            <p:cNvPr id="327" name="Google Shape;327;p60"/>
            <p:cNvPicPr preferRelativeResize="0"/>
            <p:nvPr/>
          </p:nvPicPr>
          <p:blipFill rotWithShape="1">
            <a:blip r:embed="rId5">
              <a:alphaModFix/>
            </a:blip>
            <a:srcRect b="0" l="0" r="0" t="0"/>
            <a:stretch/>
          </p:blipFill>
          <p:spPr>
            <a:xfrm>
              <a:off x="7160881" y="3810450"/>
              <a:ext cx="1997544" cy="3047551"/>
            </a:xfrm>
            <a:prstGeom prst="rect">
              <a:avLst/>
            </a:prstGeom>
            <a:noFill/>
            <a:ln>
              <a:noFill/>
            </a:ln>
          </p:spPr>
        </p:pic>
        <p:pic>
          <p:nvPicPr>
            <p:cNvPr id="328" name="Google Shape;328;p60"/>
            <p:cNvPicPr preferRelativeResize="0"/>
            <p:nvPr/>
          </p:nvPicPr>
          <p:blipFill rotWithShape="1">
            <a:blip r:embed="rId6">
              <a:alphaModFix/>
            </a:blip>
            <a:srcRect b="0" l="0" r="0" t="0"/>
            <a:stretch/>
          </p:blipFill>
          <p:spPr>
            <a:xfrm>
              <a:off x="4740675" y="23400"/>
              <a:ext cx="4391575" cy="2969875"/>
            </a:xfrm>
            <a:prstGeom prst="rect">
              <a:avLst/>
            </a:prstGeom>
            <a:noFill/>
            <a:ln>
              <a:noFill/>
            </a:ln>
          </p:spPr>
        </p:pic>
      </p:grpSp>
      <p:sp>
        <p:nvSpPr>
          <p:cNvPr id="329" name="Google Shape;329;p60"/>
          <p:cNvSpPr txBox="1"/>
          <p:nvPr/>
        </p:nvSpPr>
        <p:spPr>
          <a:xfrm>
            <a:off x="50" y="11675"/>
            <a:ext cx="4752300" cy="1377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CC3300"/>
              </a:buClr>
              <a:buSzPts val="2800"/>
              <a:buFont typeface="Calibri"/>
              <a:buNone/>
            </a:pPr>
            <a:r>
              <a:rPr b="1" i="0" lang="en" sz="3100" u="none" cap="none" strike="noStrike">
                <a:solidFill>
                  <a:srgbClr val="FFFFFF"/>
                </a:solidFill>
                <a:latin typeface="Open Sans"/>
                <a:ea typeface="Open Sans"/>
                <a:cs typeface="Open Sans"/>
                <a:sym typeface="Open Sans"/>
              </a:rPr>
              <a:t>Impressionism </a:t>
            </a:r>
            <a:r>
              <a:rPr i="0" lang="en" sz="3100" u="none" cap="none" strike="noStrike">
                <a:solidFill>
                  <a:srgbClr val="FFFFFF"/>
                </a:solidFill>
                <a:latin typeface="Open Sans"/>
                <a:ea typeface="Open Sans"/>
                <a:cs typeface="Open Sans"/>
                <a:sym typeface="Open Sans"/>
              </a:rPr>
              <a:t>&amp;</a:t>
            </a:r>
            <a:r>
              <a:rPr b="1" i="0" lang="en" sz="3100" u="none" cap="none" strike="noStrike">
                <a:solidFill>
                  <a:srgbClr val="FFFFFF"/>
                </a:solidFill>
                <a:latin typeface="Open Sans"/>
                <a:ea typeface="Open Sans"/>
                <a:cs typeface="Open Sans"/>
                <a:sym typeface="Open Sans"/>
              </a:rPr>
              <a:t> </a:t>
            </a:r>
            <a:br>
              <a:rPr b="1" i="0" lang="en" sz="3100" u="none" cap="none" strike="noStrike">
                <a:solidFill>
                  <a:srgbClr val="FFFFFF"/>
                </a:solidFill>
                <a:latin typeface="Open Sans"/>
                <a:ea typeface="Open Sans"/>
                <a:cs typeface="Open Sans"/>
                <a:sym typeface="Open Sans"/>
              </a:rPr>
            </a:br>
            <a:r>
              <a:rPr b="1" i="0" lang="en" sz="3100" u="none" cap="none" strike="noStrike">
                <a:solidFill>
                  <a:srgbClr val="FFFFFF"/>
                </a:solidFill>
                <a:latin typeface="Open Sans"/>
                <a:ea typeface="Open Sans"/>
                <a:cs typeface="Open Sans"/>
                <a:sym typeface="Open Sans"/>
              </a:rPr>
              <a:t>Post-Impressionism</a:t>
            </a:r>
            <a:endParaRPr b="1" sz="3100">
              <a:solidFill>
                <a:srgbClr val="FFFFFF"/>
              </a:solidFill>
              <a:latin typeface="Open Sans"/>
              <a:ea typeface="Open Sans"/>
              <a:cs typeface="Open Sans"/>
              <a:sym typeface="Open Sans"/>
            </a:endParaRPr>
          </a:p>
        </p:txBody>
      </p:sp>
      <p:sp>
        <p:nvSpPr>
          <p:cNvPr descr="Translations" id="330" name="Google Shape;330;p60"/>
          <p:cNvSpPr txBox="1"/>
          <p:nvPr/>
        </p:nvSpPr>
        <p:spPr>
          <a:xfrm>
            <a:off x="-11750" y="1389275"/>
            <a:ext cx="4752300" cy="24213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الانطباعية وما بعد الانطباعية</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امپرسیونیسم و پست امپرسیونیسم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Impressionismus und Postimpressionismus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प्रभाववाद और उत्तर-प्रभाववाद</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인상주의와 후기인상주의</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Импресионизам и постимпресионизам</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Impresionismo y postimpresionismo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Impresyonismo at Post-Impresyonismo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Імпресіонізм і постімпресіонізм</a:t>
            </a:r>
            <a:endParaRPr sz="1600">
              <a:solidFill>
                <a:srgbClr val="AAAAA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descr="Translations" id="335" name="Google Shape;335;p61"/>
          <p:cNvSpPr txBox="1"/>
          <p:nvPr/>
        </p:nvSpPr>
        <p:spPr>
          <a:xfrm>
            <a:off x="5670525" y="0"/>
            <a:ext cx="3473400" cy="39183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التعبيرية</a:t>
            </a:r>
            <a:endParaRPr sz="2500">
              <a:solidFill>
                <a:srgbClr val="AAAAAA"/>
              </a:solidFill>
              <a:latin typeface="Average"/>
              <a:ea typeface="Average"/>
              <a:cs typeface="Average"/>
              <a:sym typeface="Average"/>
            </a:endParaRPr>
          </a:p>
          <a:p>
            <a:pPr indent="0" lvl="0" marL="0" rtl="1"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اکسپرسیونیسم</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Expressionismus</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इक्सप्रेस्सियुनिज़म</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표현주의</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Експресионизам</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Expresionismo</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Expressionism</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Експресіонізм</a:t>
            </a:r>
            <a:endParaRPr b="1" sz="5800">
              <a:solidFill>
                <a:srgbClr val="FFFFFF"/>
              </a:solidFill>
              <a:latin typeface="Open Sans"/>
              <a:ea typeface="Open Sans"/>
              <a:cs typeface="Open Sans"/>
              <a:sym typeface="Open Sans"/>
            </a:endParaRPr>
          </a:p>
        </p:txBody>
      </p:sp>
      <p:grpSp>
        <p:nvGrpSpPr>
          <p:cNvPr id="336" name="Google Shape;336;p61"/>
          <p:cNvGrpSpPr/>
          <p:nvPr/>
        </p:nvGrpSpPr>
        <p:grpSpPr>
          <a:xfrm>
            <a:off x="-12" y="25"/>
            <a:ext cx="9144013" cy="6857975"/>
            <a:chOff x="-12" y="25"/>
            <a:chExt cx="9144013" cy="6857975"/>
          </a:xfrm>
        </p:grpSpPr>
        <p:pic>
          <p:nvPicPr>
            <p:cNvPr id="337" name="Google Shape;337;p61"/>
            <p:cNvPicPr preferRelativeResize="0"/>
            <p:nvPr/>
          </p:nvPicPr>
          <p:blipFill rotWithShape="1">
            <a:blip r:embed="rId3">
              <a:alphaModFix/>
            </a:blip>
            <a:srcRect b="0" l="0" r="0" t="0"/>
            <a:stretch/>
          </p:blipFill>
          <p:spPr>
            <a:xfrm>
              <a:off x="0" y="25"/>
              <a:ext cx="3256900" cy="2898414"/>
            </a:xfrm>
            <a:prstGeom prst="rect">
              <a:avLst/>
            </a:prstGeom>
            <a:noFill/>
            <a:ln>
              <a:noFill/>
            </a:ln>
          </p:spPr>
        </p:pic>
        <p:pic>
          <p:nvPicPr>
            <p:cNvPr id="338" name="Google Shape;338;p61"/>
            <p:cNvPicPr preferRelativeResize="0"/>
            <p:nvPr/>
          </p:nvPicPr>
          <p:blipFill rotWithShape="1">
            <a:blip r:embed="rId4">
              <a:alphaModFix amt="52000"/>
            </a:blip>
            <a:srcRect b="4094" l="0" r="0" t="4112"/>
            <a:stretch/>
          </p:blipFill>
          <p:spPr>
            <a:xfrm>
              <a:off x="-12" y="3724289"/>
              <a:ext cx="5481025" cy="3133709"/>
            </a:xfrm>
            <a:prstGeom prst="rect">
              <a:avLst/>
            </a:prstGeom>
            <a:noFill/>
            <a:ln>
              <a:noFill/>
            </a:ln>
          </p:spPr>
        </p:pic>
        <p:pic>
          <p:nvPicPr>
            <p:cNvPr id="339" name="Google Shape;339;p61"/>
            <p:cNvPicPr preferRelativeResize="0"/>
            <p:nvPr/>
          </p:nvPicPr>
          <p:blipFill rotWithShape="1">
            <a:blip r:embed="rId5">
              <a:alphaModFix/>
            </a:blip>
            <a:srcRect b="0" l="0" r="0" t="0"/>
            <a:stretch/>
          </p:blipFill>
          <p:spPr>
            <a:xfrm>
              <a:off x="5670500" y="3918400"/>
              <a:ext cx="3473500" cy="2939600"/>
            </a:xfrm>
            <a:prstGeom prst="rect">
              <a:avLst/>
            </a:prstGeom>
            <a:noFill/>
            <a:ln>
              <a:noFill/>
            </a:ln>
          </p:spPr>
        </p:pic>
        <p:pic>
          <p:nvPicPr>
            <p:cNvPr id="340" name="Google Shape;340;p61"/>
            <p:cNvPicPr preferRelativeResize="0"/>
            <p:nvPr/>
          </p:nvPicPr>
          <p:blipFill rotWithShape="1">
            <a:blip r:embed="rId6">
              <a:alphaModFix/>
            </a:blip>
            <a:srcRect b="0" l="0" r="0" t="0"/>
            <a:stretch/>
          </p:blipFill>
          <p:spPr>
            <a:xfrm>
              <a:off x="3452563" y="25"/>
              <a:ext cx="2028446" cy="2898414"/>
            </a:xfrm>
            <a:prstGeom prst="rect">
              <a:avLst/>
            </a:prstGeom>
            <a:noFill/>
            <a:ln>
              <a:noFill/>
            </a:ln>
          </p:spPr>
        </p:pic>
        <p:sp>
          <p:nvSpPr>
            <p:cNvPr id="341" name="Google Shape;341;p61"/>
            <p:cNvSpPr txBox="1"/>
            <p:nvPr/>
          </p:nvSpPr>
          <p:spPr>
            <a:xfrm>
              <a:off x="0" y="2988125"/>
              <a:ext cx="5481000" cy="64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Open Sans"/>
                  <a:ea typeface="Open Sans"/>
                  <a:cs typeface="Open Sans"/>
                  <a:sym typeface="Open Sans"/>
                </a:rPr>
                <a:t>Expressionism</a:t>
              </a:r>
              <a:endParaRPr b="1" sz="3000">
                <a:solidFill>
                  <a:srgbClr val="FFFFFF"/>
                </a:solidFill>
                <a:latin typeface="Open Sans"/>
                <a:ea typeface="Open Sans"/>
                <a:cs typeface="Open Sans"/>
                <a:sym typeface="Open Sans"/>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descr="Translations" id="346" name="Google Shape;346;p62"/>
          <p:cNvSpPr txBox="1"/>
          <p:nvPr/>
        </p:nvSpPr>
        <p:spPr>
          <a:xfrm>
            <a:off x="0" y="1947850"/>
            <a:ext cx="3534600" cy="26367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800">
                <a:solidFill>
                  <a:srgbClr val="AAAAAA"/>
                </a:solidFill>
                <a:latin typeface="Average"/>
                <a:ea typeface="Average"/>
                <a:cs typeface="Average"/>
                <a:sym typeface="Average"/>
              </a:rPr>
              <a:t>التجريد</a:t>
            </a:r>
            <a:endParaRPr sz="2800">
              <a:solidFill>
                <a:srgbClr val="AAAAAA"/>
              </a:solidFill>
              <a:latin typeface="Average"/>
              <a:ea typeface="Average"/>
              <a:cs typeface="Average"/>
              <a:sym typeface="Average"/>
            </a:endParaRPr>
          </a:p>
          <a:p>
            <a:pPr indent="0" lvl="0" marL="0" rtl="1" algn="ctr">
              <a:spcBef>
                <a:spcPts val="0"/>
              </a:spcBef>
              <a:spcAft>
                <a:spcPts val="0"/>
              </a:spcAft>
              <a:buNone/>
            </a:pPr>
            <a:r>
              <a:rPr lang="en" sz="2800">
                <a:solidFill>
                  <a:srgbClr val="AAAAAA"/>
                </a:solidFill>
                <a:latin typeface="Average"/>
                <a:ea typeface="Average"/>
                <a:cs typeface="Average"/>
                <a:sym typeface="Average"/>
              </a:rPr>
              <a:t>انتزاع</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Abstraktion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मतिहीनता</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추출</a:t>
            </a:r>
            <a:endParaRPr sz="3600">
              <a:latin typeface="Average"/>
              <a:ea typeface="Average"/>
              <a:cs typeface="Average"/>
              <a:sym typeface="Average"/>
            </a:endParaRPr>
          </a:p>
        </p:txBody>
      </p:sp>
      <p:sp>
        <p:nvSpPr>
          <p:cNvPr id="347" name="Google Shape;347;p62"/>
          <p:cNvSpPr txBox="1"/>
          <p:nvPr/>
        </p:nvSpPr>
        <p:spPr>
          <a:xfrm>
            <a:off x="5472000" y="11"/>
            <a:ext cx="3672000" cy="1947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CC3300"/>
              </a:buClr>
              <a:buSzPts val="2800"/>
              <a:buFont typeface="Calibri"/>
              <a:buNone/>
            </a:pPr>
            <a:r>
              <a:rPr b="1" lang="en" sz="4500">
                <a:solidFill>
                  <a:srgbClr val="FFFFFF"/>
                </a:solidFill>
                <a:latin typeface="Open Sans"/>
                <a:ea typeface="Open Sans"/>
                <a:cs typeface="Open Sans"/>
                <a:sym typeface="Open Sans"/>
              </a:rPr>
              <a:t>Abstraction</a:t>
            </a:r>
            <a:endParaRPr sz="4500">
              <a:solidFill>
                <a:srgbClr val="FFFFFF"/>
              </a:solidFill>
              <a:latin typeface="Calibri"/>
              <a:ea typeface="Calibri"/>
              <a:cs typeface="Calibri"/>
              <a:sym typeface="Calibri"/>
            </a:endParaRPr>
          </a:p>
        </p:txBody>
      </p:sp>
      <p:sp>
        <p:nvSpPr>
          <p:cNvPr descr="Column 2" id="348" name="Google Shape;348;p62"/>
          <p:cNvSpPr txBox="1"/>
          <p:nvPr/>
        </p:nvSpPr>
        <p:spPr>
          <a:xfrm>
            <a:off x="3534490" y="1947850"/>
            <a:ext cx="3534600" cy="263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AAAAAA"/>
                </a:solidFill>
                <a:latin typeface="Average"/>
                <a:ea typeface="Average"/>
                <a:cs typeface="Average"/>
                <a:sym typeface="Average"/>
              </a:rPr>
              <a:t>Апстракција</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Abstracción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Abstraction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Абстракція</a:t>
            </a:r>
            <a:endParaRPr sz="2800">
              <a:solidFill>
                <a:srgbClr val="AAAAAA"/>
              </a:solidFill>
              <a:latin typeface="Average"/>
              <a:ea typeface="Average"/>
              <a:cs typeface="Average"/>
              <a:sym typeface="Average"/>
            </a:endParaRPr>
          </a:p>
        </p:txBody>
      </p:sp>
      <p:grpSp>
        <p:nvGrpSpPr>
          <p:cNvPr id="349" name="Google Shape;349;p62"/>
          <p:cNvGrpSpPr/>
          <p:nvPr/>
        </p:nvGrpSpPr>
        <p:grpSpPr>
          <a:xfrm>
            <a:off x="0" y="0"/>
            <a:ext cx="9143999" cy="6858001"/>
            <a:chOff x="0" y="0"/>
            <a:chExt cx="9143999" cy="6858001"/>
          </a:xfrm>
        </p:grpSpPr>
        <p:pic>
          <p:nvPicPr>
            <p:cNvPr id="350" name="Google Shape;350;p62"/>
            <p:cNvPicPr preferRelativeResize="0"/>
            <p:nvPr/>
          </p:nvPicPr>
          <p:blipFill rotWithShape="1">
            <a:blip r:embed="rId3">
              <a:alphaModFix/>
            </a:blip>
            <a:srcRect b="0" l="0" r="0" t="0"/>
            <a:stretch/>
          </p:blipFill>
          <p:spPr>
            <a:xfrm>
              <a:off x="12" y="0"/>
              <a:ext cx="3078163" cy="1947862"/>
            </a:xfrm>
            <a:prstGeom prst="rect">
              <a:avLst/>
            </a:prstGeom>
            <a:noFill/>
            <a:ln>
              <a:noFill/>
            </a:ln>
          </p:spPr>
        </p:pic>
        <p:pic>
          <p:nvPicPr>
            <p:cNvPr id="351" name="Google Shape;351;p62"/>
            <p:cNvPicPr preferRelativeResize="0"/>
            <p:nvPr/>
          </p:nvPicPr>
          <p:blipFill rotWithShape="1">
            <a:blip r:embed="rId4">
              <a:alphaModFix/>
            </a:blip>
            <a:srcRect b="0" l="0" r="0" t="0"/>
            <a:stretch/>
          </p:blipFill>
          <p:spPr>
            <a:xfrm>
              <a:off x="0" y="4584400"/>
              <a:ext cx="4565250" cy="2273600"/>
            </a:xfrm>
            <a:prstGeom prst="rect">
              <a:avLst/>
            </a:prstGeom>
            <a:noFill/>
            <a:ln>
              <a:noFill/>
            </a:ln>
          </p:spPr>
        </p:pic>
        <p:pic>
          <p:nvPicPr>
            <p:cNvPr id="352" name="Google Shape;352;p62"/>
            <p:cNvPicPr preferRelativeResize="0"/>
            <p:nvPr/>
          </p:nvPicPr>
          <p:blipFill rotWithShape="1">
            <a:blip r:embed="rId5">
              <a:alphaModFix/>
            </a:blip>
            <a:srcRect b="0" l="0" r="0" t="0"/>
            <a:stretch/>
          </p:blipFill>
          <p:spPr>
            <a:xfrm>
              <a:off x="7069149" y="2219064"/>
              <a:ext cx="2074850" cy="4638937"/>
            </a:xfrm>
            <a:prstGeom prst="rect">
              <a:avLst/>
            </a:prstGeom>
            <a:noFill/>
            <a:ln>
              <a:noFill/>
            </a:ln>
          </p:spPr>
        </p:pic>
        <p:pic>
          <p:nvPicPr>
            <p:cNvPr id="353" name="Google Shape;353;p62"/>
            <p:cNvPicPr preferRelativeResize="0"/>
            <p:nvPr/>
          </p:nvPicPr>
          <p:blipFill rotWithShape="1">
            <a:blip r:embed="rId6">
              <a:alphaModFix/>
            </a:blip>
            <a:srcRect b="0" l="0" r="0" t="0"/>
            <a:stretch/>
          </p:blipFill>
          <p:spPr>
            <a:xfrm>
              <a:off x="4916250" y="4584400"/>
              <a:ext cx="1901192" cy="2273601"/>
            </a:xfrm>
            <a:prstGeom prst="rect">
              <a:avLst/>
            </a:prstGeom>
            <a:noFill/>
            <a:ln>
              <a:noFill/>
            </a:ln>
          </p:spPr>
        </p:pic>
        <p:pic>
          <p:nvPicPr>
            <p:cNvPr id="354" name="Google Shape;354;p62"/>
            <p:cNvPicPr preferRelativeResize="0"/>
            <p:nvPr/>
          </p:nvPicPr>
          <p:blipFill rotWithShape="1">
            <a:blip r:embed="rId7">
              <a:alphaModFix/>
            </a:blip>
            <a:srcRect b="0" l="0" r="0" t="0"/>
            <a:stretch/>
          </p:blipFill>
          <p:spPr>
            <a:xfrm>
              <a:off x="3387605" y="1"/>
              <a:ext cx="1774964" cy="1947850"/>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descr="Title" id="359" name="Google Shape;359;p63"/>
          <p:cNvSpPr txBox="1"/>
          <p:nvPr/>
        </p:nvSpPr>
        <p:spPr>
          <a:xfrm>
            <a:off x="0" y="900000"/>
            <a:ext cx="5486400" cy="25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900">
                <a:solidFill>
                  <a:srgbClr val="B7B7B7"/>
                </a:solidFill>
                <a:latin typeface="Average"/>
                <a:ea typeface="Average"/>
                <a:cs typeface="Average"/>
                <a:sym typeface="Average"/>
              </a:rPr>
              <a:t>You are very good at this!</a:t>
            </a:r>
            <a:endParaRPr sz="1900">
              <a:solidFill>
                <a:srgbClr val="B7B7B7"/>
              </a:solidFill>
              <a:latin typeface="Average"/>
              <a:ea typeface="Average"/>
              <a:cs typeface="Average"/>
              <a:sym typeface="Average"/>
            </a:endParaRPr>
          </a:p>
          <a:p>
            <a:pPr indent="0" lvl="0" marL="0" rtl="0" algn="l">
              <a:spcBef>
                <a:spcPts val="0"/>
              </a:spcBef>
              <a:spcAft>
                <a:spcPts val="0"/>
              </a:spcAft>
              <a:buNone/>
            </a:pPr>
            <a:r>
              <a:t/>
            </a:r>
            <a:endParaRPr sz="1900">
              <a:solidFill>
                <a:srgbClr val="B7B7B7"/>
              </a:solidFill>
              <a:latin typeface="Average"/>
              <a:ea typeface="Average"/>
              <a:cs typeface="Average"/>
              <a:sym typeface="Average"/>
            </a:endParaRPr>
          </a:p>
          <a:p>
            <a:pPr indent="0" lvl="0" marL="0" rtl="0" algn="l">
              <a:spcBef>
                <a:spcPts val="0"/>
              </a:spcBef>
              <a:spcAft>
                <a:spcPts val="0"/>
              </a:spcAft>
              <a:buNone/>
            </a:pPr>
            <a:r>
              <a:rPr lang="en" sz="1900">
                <a:solidFill>
                  <a:srgbClr val="B7B7B7"/>
                </a:solidFill>
                <a:latin typeface="Average"/>
                <a:ea typeface="Average"/>
                <a:cs typeface="Average"/>
                <a:sym typeface="Average"/>
              </a:rPr>
              <a:t>If you want, you can keep carving today, and complete this assignment </a:t>
            </a:r>
            <a:r>
              <a:rPr b="1" lang="en" sz="1900">
                <a:solidFill>
                  <a:srgbClr val="FFFFFF"/>
                </a:solidFill>
                <a:latin typeface="Average"/>
                <a:ea typeface="Average"/>
                <a:cs typeface="Average"/>
                <a:sym typeface="Average"/>
              </a:rPr>
              <a:t>at home</a:t>
            </a:r>
            <a:r>
              <a:rPr lang="en" sz="1900">
                <a:solidFill>
                  <a:srgbClr val="B7B7B7"/>
                </a:solidFill>
                <a:latin typeface="Average"/>
                <a:ea typeface="Average"/>
                <a:cs typeface="Average"/>
                <a:sym typeface="Average"/>
              </a:rPr>
              <a:t>. </a:t>
            </a:r>
            <a:endParaRPr sz="1900">
              <a:solidFill>
                <a:srgbClr val="B7B7B7"/>
              </a:solidFill>
              <a:latin typeface="Average"/>
              <a:ea typeface="Average"/>
              <a:cs typeface="Average"/>
              <a:sym typeface="Average"/>
            </a:endParaRPr>
          </a:p>
          <a:p>
            <a:pPr indent="0" lvl="0" marL="0" rtl="0" algn="l">
              <a:spcBef>
                <a:spcPts val="0"/>
              </a:spcBef>
              <a:spcAft>
                <a:spcPts val="0"/>
              </a:spcAft>
              <a:buNone/>
            </a:pPr>
            <a:r>
              <a:t/>
            </a:r>
            <a:endParaRPr sz="1900">
              <a:solidFill>
                <a:srgbClr val="B7B7B7"/>
              </a:solidFill>
              <a:latin typeface="Average"/>
              <a:ea typeface="Average"/>
              <a:cs typeface="Average"/>
              <a:sym typeface="Average"/>
            </a:endParaRPr>
          </a:p>
          <a:p>
            <a:pPr indent="0" lvl="0" marL="0" rtl="0" algn="l">
              <a:spcBef>
                <a:spcPts val="0"/>
              </a:spcBef>
              <a:spcAft>
                <a:spcPts val="0"/>
              </a:spcAft>
              <a:buNone/>
            </a:pPr>
            <a:r>
              <a:rPr lang="en" sz="1900">
                <a:solidFill>
                  <a:srgbClr val="B7B7B7"/>
                </a:solidFill>
                <a:latin typeface="Average"/>
                <a:ea typeface="Average"/>
                <a:cs typeface="Average"/>
                <a:sym typeface="Average"/>
              </a:rPr>
              <a:t>If you do this, you should have your assignment ready for </a:t>
            </a:r>
            <a:r>
              <a:rPr b="1" lang="en" sz="1900">
                <a:solidFill>
                  <a:srgbClr val="FFFFFF"/>
                </a:solidFill>
                <a:latin typeface="Average"/>
                <a:ea typeface="Average"/>
                <a:cs typeface="Average"/>
                <a:sym typeface="Average"/>
              </a:rPr>
              <a:t>Thursday’s class</a:t>
            </a:r>
            <a:r>
              <a:rPr lang="en" sz="1900">
                <a:solidFill>
                  <a:srgbClr val="B7B7B7"/>
                </a:solidFill>
                <a:latin typeface="Average"/>
                <a:ea typeface="Average"/>
                <a:cs typeface="Average"/>
                <a:sym typeface="Average"/>
              </a:rPr>
              <a:t>.</a:t>
            </a:r>
            <a:endParaRPr sz="1000">
              <a:solidFill>
                <a:srgbClr val="AAAAAA"/>
              </a:solidFill>
              <a:latin typeface="Average"/>
              <a:ea typeface="Average"/>
              <a:cs typeface="Average"/>
              <a:sym typeface="Average"/>
            </a:endParaRPr>
          </a:p>
        </p:txBody>
      </p:sp>
      <p:pic>
        <p:nvPicPr>
          <p:cNvPr id="360" name="Google Shape;360;p63"/>
          <p:cNvPicPr preferRelativeResize="0"/>
          <p:nvPr/>
        </p:nvPicPr>
        <p:blipFill rotWithShape="1">
          <a:blip r:embed="rId3">
            <a:alphaModFix/>
          </a:blip>
          <a:srcRect b="4910" l="17978" r="59091" t="19670"/>
          <a:stretch/>
        </p:blipFill>
        <p:spPr>
          <a:xfrm>
            <a:off x="5486400" y="1544162"/>
            <a:ext cx="3657600" cy="4669665"/>
          </a:xfrm>
          <a:prstGeom prst="rect">
            <a:avLst/>
          </a:prstGeom>
          <a:noFill/>
          <a:ln>
            <a:noFill/>
          </a:ln>
        </p:spPr>
      </p:pic>
      <p:sp>
        <p:nvSpPr>
          <p:cNvPr id="361" name="Google Shape;361;p63"/>
          <p:cNvSpPr txBox="1"/>
          <p:nvPr/>
        </p:nvSpPr>
        <p:spPr>
          <a:xfrm>
            <a:off x="0" y="0"/>
            <a:ext cx="9144000" cy="900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Today we are doing our art history analysis</a:t>
            </a:r>
            <a:endParaRPr sz="3600">
              <a:solidFill>
                <a:srgbClr val="FFFFFF"/>
              </a:solidFill>
              <a:latin typeface="Oswald"/>
              <a:ea typeface="Oswald"/>
              <a:cs typeface="Oswald"/>
              <a:sym typeface="Oswald"/>
            </a:endParaRPr>
          </a:p>
        </p:txBody>
      </p:sp>
      <p:sp>
        <p:nvSpPr>
          <p:cNvPr descr="Translations" id="362" name="Google Shape;362;p63"/>
          <p:cNvSpPr txBox="1"/>
          <p:nvPr/>
        </p:nvSpPr>
        <p:spPr>
          <a:xfrm>
            <a:off x="0" y="3429000"/>
            <a:ext cx="5486400" cy="3429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اليوم نقوم بتحليل تاريخ الفن</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امروز ما در حال انجام تحلیل تاریخ هنر خود هستیم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Heute machen wir unsere kunsthistorische Analyse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आज हम अपना कला इतिहास विश्लेषण कर रहे हैं</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오늘은 미술사 분석을 해보겠습니다</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Данас радимо нашу анализу историје уметности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Hoy estamos haciendo nuestro análisis de la historia del arte.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Ngayon ginagawa namin ang aming pagsusuri sa kasaysayan ng sining</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Сьогодні ми проводимо аналіз історії мистецтва</a:t>
            </a:r>
            <a:endParaRPr sz="1900">
              <a:solidFill>
                <a:srgbClr val="CACACA"/>
              </a:solidFill>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66" name="Shape 366"/>
        <p:cNvGrpSpPr/>
        <p:nvPr/>
      </p:nvGrpSpPr>
      <p:grpSpPr>
        <a:xfrm>
          <a:off x="0" y="0"/>
          <a:ext cx="0" cy="0"/>
          <a:chOff x="0" y="0"/>
          <a:chExt cx="0" cy="0"/>
        </a:xfrm>
      </p:grpSpPr>
      <p:grpSp>
        <p:nvGrpSpPr>
          <p:cNvPr id="367" name="Google Shape;367;p64"/>
          <p:cNvGrpSpPr/>
          <p:nvPr/>
        </p:nvGrpSpPr>
        <p:grpSpPr>
          <a:xfrm>
            <a:off x="-1200" y="4015638"/>
            <a:ext cx="3045000" cy="2343621"/>
            <a:chOff x="4335850" y="649400"/>
            <a:chExt cx="3045000" cy="2343621"/>
          </a:xfrm>
        </p:grpSpPr>
        <p:sp>
          <p:nvSpPr>
            <p:cNvPr id="368" name="Google Shape;368;p64"/>
            <p:cNvSpPr txBox="1"/>
            <p:nvPr/>
          </p:nvSpPr>
          <p:spPr>
            <a:xfrm>
              <a:off x="4335850" y="2708621"/>
              <a:ext cx="3045000" cy="2844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1200" u="none" cap="none" strike="noStrike">
                  <a:solidFill>
                    <a:srgbClr val="FFFFFF"/>
                  </a:solidFill>
                  <a:latin typeface="Open Sans"/>
                  <a:ea typeface="Open Sans"/>
                  <a:cs typeface="Open Sans"/>
                  <a:sym typeface="Open Sans"/>
                </a:rPr>
                <a:t>Käthe Kollwitz</a:t>
              </a:r>
              <a:r>
                <a:rPr i="0" lang="en" sz="1200" u="none" cap="none" strike="noStrike">
                  <a:solidFill>
                    <a:srgbClr val="B7B7B7"/>
                  </a:solidFill>
                  <a:latin typeface="Open Sans"/>
                  <a:ea typeface="Open Sans"/>
                  <a:cs typeface="Open Sans"/>
                  <a:sym typeface="Open Sans"/>
                </a:rPr>
                <a:t>, </a:t>
              </a:r>
              <a:r>
                <a:rPr b="1" i="1" lang="en" sz="1200" u="none" cap="none" strike="noStrike">
                  <a:solidFill>
                    <a:srgbClr val="FFFFFF"/>
                  </a:solidFill>
                  <a:latin typeface="Open Sans"/>
                  <a:ea typeface="Open Sans"/>
                  <a:cs typeface="Open Sans"/>
                  <a:sym typeface="Open Sans"/>
                </a:rPr>
                <a:t>Woman with Dead Child</a:t>
              </a:r>
              <a:r>
                <a:rPr i="0" lang="en" sz="1200" u="none" cap="none" strike="noStrike">
                  <a:solidFill>
                    <a:srgbClr val="B7B7B7"/>
                  </a:solidFill>
                  <a:latin typeface="Open Sans"/>
                  <a:ea typeface="Open Sans"/>
                  <a:cs typeface="Open Sans"/>
                  <a:sym typeface="Open Sans"/>
                </a:rPr>
                <a:t>, 1903</a:t>
              </a:r>
              <a:endParaRPr sz="1200">
                <a:solidFill>
                  <a:srgbClr val="B7B7B7"/>
                </a:solidFill>
                <a:latin typeface="Open Sans"/>
                <a:ea typeface="Open Sans"/>
                <a:cs typeface="Open Sans"/>
                <a:sym typeface="Open Sans"/>
              </a:endParaRPr>
            </a:p>
          </p:txBody>
        </p:sp>
        <p:pic>
          <p:nvPicPr>
            <p:cNvPr id="369" name="Google Shape;369;p64"/>
            <p:cNvPicPr preferRelativeResize="0"/>
            <p:nvPr/>
          </p:nvPicPr>
          <p:blipFill rotWithShape="1">
            <a:blip r:embed="rId3">
              <a:alphaModFix/>
            </a:blip>
            <a:srcRect b="0" l="0" r="0" t="0"/>
            <a:stretch/>
          </p:blipFill>
          <p:spPr>
            <a:xfrm>
              <a:off x="4702071" y="649400"/>
              <a:ext cx="2312643" cy="2059226"/>
            </a:xfrm>
            <a:prstGeom prst="rect">
              <a:avLst/>
            </a:prstGeom>
            <a:noFill/>
            <a:ln>
              <a:noFill/>
            </a:ln>
          </p:spPr>
        </p:pic>
      </p:grpSp>
      <p:grpSp>
        <p:nvGrpSpPr>
          <p:cNvPr id="370" name="Google Shape;370;p64"/>
          <p:cNvGrpSpPr/>
          <p:nvPr/>
        </p:nvGrpSpPr>
        <p:grpSpPr>
          <a:xfrm>
            <a:off x="107950" y="311150"/>
            <a:ext cx="3017400" cy="2172675"/>
            <a:chOff x="107950" y="6350"/>
            <a:chExt cx="3017400" cy="2172675"/>
          </a:xfrm>
        </p:grpSpPr>
        <p:sp>
          <p:nvSpPr>
            <p:cNvPr id="371" name="Google Shape;371;p64"/>
            <p:cNvSpPr txBox="1"/>
            <p:nvPr/>
          </p:nvSpPr>
          <p:spPr>
            <a:xfrm>
              <a:off x="107950" y="2034425"/>
              <a:ext cx="3017400" cy="1446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1200" u="none" cap="none" strike="noStrike">
                  <a:solidFill>
                    <a:srgbClr val="FFFFFF"/>
                  </a:solidFill>
                  <a:latin typeface="Open Sans"/>
                  <a:ea typeface="Open Sans"/>
                  <a:cs typeface="Open Sans"/>
                  <a:sym typeface="Open Sans"/>
                </a:rPr>
                <a:t>Édouard Manet</a:t>
              </a:r>
              <a:r>
                <a:rPr i="0" lang="en" sz="1200" u="none" cap="none" strike="noStrike">
                  <a:solidFill>
                    <a:srgbClr val="B7B7B7"/>
                  </a:solidFill>
                  <a:latin typeface="Open Sans"/>
                  <a:ea typeface="Open Sans"/>
                  <a:cs typeface="Open Sans"/>
                  <a:sym typeface="Open Sans"/>
                </a:rPr>
                <a:t>, </a:t>
              </a:r>
              <a:r>
                <a:rPr b="1" i="1" lang="en" sz="1200" u="none" cap="none" strike="noStrike">
                  <a:solidFill>
                    <a:srgbClr val="FFFFFF"/>
                  </a:solidFill>
                  <a:latin typeface="Open Sans"/>
                  <a:ea typeface="Open Sans"/>
                  <a:cs typeface="Open Sans"/>
                  <a:sym typeface="Open Sans"/>
                </a:rPr>
                <a:t>A Bar at the Folies-Bergère</a:t>
              </a:r>
              <a:r>
                <a:rPr i="0" lang="en" sz="1200" u="none" cap="none" strike="noStrike">
                  <a:solidFill>
                    <a:srgbClr val="B7B7B7"/>
                  </a:solidFill>
                  <a:latin typeface="Open Sans"/>
                  <a:ea typeface="Open Sans"/>
                  <a:cs typeface="Open Sans"/>
                  <a:sym typeface="Open Sans"/>
                </a:rPr>
                <a:t>, 1881-82 </a:t>
              </a:r>
              <a:r>
                <a:rPr b="1" lang="en" sz="1200">
                  <a:solidFill>
                    <a:srgbClr val="FF0000"/>
                  </a:solidFill>
                  <a:latin typeface="Open Sans"/>
                  <a:ea typeface="Open Sans"/>
                  <a:cs typeface="Open Sans"/>
                  <a:sym typeface="Open Sans"/>
                </a:rPr>
                <a:t>***</a:t>
              </a:r>
              <a:endParaRPr b="1" sz="1200">
                <a:solidFill>
                  <a:srgbClr val="FF0000"/>
                </a:solidFill>
                <a:latin typeface="Open Sans"/>
                <a:ea typeface="Open Sans"/>
                <a:cs typeface="Open Sans"/>
                <a:sym typeface="Open Sans"/>
              </a:endParaRPr>
            </a:p>
          </p:txBody>
        </p:sp>
        <p:pic>
          <p:nvPicPr>
            <p:cNvPr descr="Themes-Manet-A Bar at the Folies-Bergère-1881-82" id="372" name="Google Shape;372;p64"/>
            <p:cNvPicPr preferRelativeResize="0"/>
            <p:nvPr/>
          </p:nvPicPr>
          <p:blipFill rotWithShape="1">
            <a:blip r:embed="rId4">
              <a:alphaModFix/>
            </a:blip>
            <a:srcRect b="0" l="0" r="0" t="0"/>
            <a:stretch/>
          </p:blipFill>
          <p:spPr>
            <a:xfrm>
              <a:off x="241562" y="6350"/>
              <a:ext cx="2726754" cy="2027537"/>
            </a:xfrm>
            <a:prstGeom prst="rect">
              <a:avLst/>
            </a:prstGeom>
            <a:noFill/>
            <a:ln>
              <a:noFill/>
            </a:ln>
          </p:spPr>
        </p:pic>
      </p:grpSp>
      <p:grpSp>
        <p:nvGrpSpPr>
          <p:cNvPr id="373" name="Google Shape;373;p64"/>
          <p:cNvGrpSpPr/>
          <p:nvPr/>
        </p:nvGrpSpPr>
        <p:grpSpPr>
          <a:xfrm>
            <a:off x="6113400" y="311162"/>
            <a:ext cx="3017400" cy="2172667"/>
            <a:chOff x="5349300" y="3822412"/>
            <a:chExt cx="3017400" cy="2172667"/>
          </a:xfrm>
        </p:grpSpPr>
        <p:sp>
          <p:nvSpPr>
            <p:cNvPr id="374" name="Google Shape;374;p64"/>
            <p:cNvSpPr txBox="1"/>
            <p:nvPr/>
          </p:nvSpPr>
          <p:spPr>
            <a:xfrm>
              <a:off x="5349300" y="5850479"/>
              <a:ext cx="3017400" cy="1446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1200" u="none" cap="none" strike="noStrike">
                  <a:solidFill>
                    <a:srgbClr val="FFFFFF"/>
                  </a:solidFill>
                  <a:latin typeface="Open Sans"/>
                  <a:ea typeface="Open Sans"/>
                  <a:cs typeface="Open Sans"/>
                  <a:sym typeface="Open Sans"/>
                </a:rPr>
                <a:t>Édouard Manet</a:t>
              </a:r>
              <a:r>
                <a:rPr i="0" lang="en" sz="1200" u="none" cap="none" strike="noStrike">
                  <a:solidFill>
                    <a:srgbClr val="B7B7B7"/>
                  </a:solidFill>
                  <a:latin typeface="Open Sans"/>
                  <a:ea typeface="Open Sans"/>
                  <a:cs typeface="Open Sans"/>
                  <a:sym typeface="Open Sans"/>
                </a:rPr>
                <a:t>, </a:t>
              </a:r>
              <a:r>
                <a:rPr b="1" i="1" lang="en" sz="1200" u="none" cap="none" strike="noStrike">
                  <a:solidFill>
                    <a:srgbClr val="FFFFFF"/>
                  </a:solidFill>
                  <a:latin typeface="Open Sans"/>
                  <a:ea typeface="Open Sans"/>
                  <a:cs typeface="Open Sans"/>
                  <a:sym typeface="Open Sans"/>
                </a:rPr>
                <a:t>Olympia</a:t>
              </a:r>
              <a:r>
                <a:rPr i="0" lang="en" sz="1200" u="none" cap="none" strike="noStrike">
                  <a:solidFill>
                    <a:srgbClr val="B7B7B7"/>
                  </a:solidFill>
                  <a:latin typeface="Open Sans"/>
                  <a:ea typeface="Open Sans"/>
                  <a:cs typeface="Open Sans"/>
                  <a:sym typeface="Open Sans"/>
                </a:rPr>
                <a:t>, 1863 </a:t>
              </a:r>
              <a:r>
                <a:rPr b="1" lang="en" sz="1200">
                  <a:solidFill>
                    <a:srgbClr val="FF0000"/>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p:txBody>
        </p:sp>
        <p:pic>
          <p:nvPicPr>
            <p:cNvPr id="375" name="Google Shape;375;p64"/>
            <p:cNvPicPr preferRelativeResize="0"/>
            <p:nvPr/>
          </p:nvPicPr>
          <p:blipFill rotWithShape="1">
            <a:blip r:embed="rId5">
              <a:alphaModFix/>
            </a:blip>
            <a:srcRect b="0" l="0" r="0" t="0"/>
            <a:stretch/>
          </p:blipFill>
          <p:spPr>
            <a:xfrm>
              <a:off x="5361592" y="3822412"/>
              <a:ext cx="2993443" cy="2028066"/>
            </a:xfrm>
            <a:prstGeom prst="rect">
              <a:avLst/>
            </a:prstGeom>
            <a:noFill/>
            <a:ln>
              <a:noFill/>
            </a:ln>
          </p:spPr>
        </p:pic>
      </p:grpSp>
      <p:sp>
        <p:nvSpPr>
          <p:cNvPr id="376" name="Google Shape;376;p64"/>
          <p:cNvSpPr txBox="1"/>
          <p:nvPr/>
        </p:nvSpPr>
        <p:spPr>
          <a:xfrm>
            <a:off x="3063300" y="2924679"/>
            <a:ext cx="3017400" cy="457200"/>
          </a:xfrm>
          <a:prstGeom prst="rect">
            <a:avLst/>
          </a:prstGeom>
          <a:solidFill>
            <a:srgbClr val="000000"/>
          </a:solidFill>
          <a:ln>
            <a:noFill/>
          </a:ln>
        </p:spPr>
        <p:txBody>
          <a:bodyPr anchorCtr="0" anchor="t" bIns="36575" lIns="36575" spcFirstLastPara="1" rIns="36575" wrap="square" tIns="36575">
            <a:noAutofit/>
          </a:bodyPr>
          <a:lstStyle/>
          <a:p>
            <a:pPr indent="0" lvl="0" marL="0" rtl="0" algn="ctr">
              <a:spcBef>
                <a:spcPts val="0"/>
              </a:spcBef>
              <a:spcAft>
                <a:spcPts val="0"/>
              </a:spcAft>
              <a:buClr>
                <a:schemeClr val="dk1"/>
              </a:buClr>
              <a:buSzPts val="1100"/>
              <a:buFont typeface="Arial"/>
              <a:buNone/>
            </a:pPr>
            <a:r>
              <a:rPr b="1" lang="en" sz="1200">
                <a:solidFill>
                  <a:srgbClr val="FFFFFF"/>
                </a:solidFill>
                <a:latin typeface="Open Sans"/>
                <a:ea typeface="Open Sans"/>
                <a:cs typeface="Open Sans"/>
                <a:sym typeface="Open Sans"/>
              </a:rPr>
              <a:t>Mary Cassatt,</a:t>
            </a:r>
            <a:r>
              <a:rPr b="1" i="1" lang="en" sz="1200">
                <a:solidFill>
                  <a:srgbClr val="FFFFFF"/>
                </a:solidFill>
                <a:latin typeface="Open Sans"/>
                <a:ea typeface="Open Sans"/>
                <a:cs typeface="Open Sans"/>
                <a:sym typeface="Open Sans"/>
              </a:rPr>
              <a:t> The Child's Bath</a:t>
            </a:r>
            <a:r>
              <a:rPr lang="en" sz="1200">
                <a:solidFill>
                  <a:srgbClr val="B7B7B7"/>
                </a:solidFill>
                <a:latin typeface="Open Sans"/>
                <a:ea typeface="Open Sans"/>
                <a:cs typeface="Open Sans"/>
                <a:sym typeface="Open Sans"/>
              </a:rPr>
              <a:t>, 1893</a:t>
            </a:r>
            <a:endParaRPr sz="1200">
              <a:solidFill>
                <a:srgbClr val="B7B7B7"/>
              </a:solidFill>
              <a:latin typeface="Open Sans"/>
              <a:ea typeface="Open Sans"/>
              <a:cs typeface="Open Sans"/>
              <a:sym typeface="Open Sans"/>
            </a:endParaRPr>
          </a:p>
        </p:txBody>
      </p:sp>
      <p:sp>
        <p:nvSpPr>
          <p:cNvPr id="377" name="Google Shape;377;p64"/>
          <p:cNvSpPr txBox="1"/>
          <p:nvPr/>
        </p:nvSpPr>
        <p:spPr>
          <a:xfrm>
            <a:off x="6224400" y="2692563"/>
            <a:ext cx="3000000" cy="61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 </a:t>
            </a:r>
            <a:r>
              <a:rPr b="1" lang="en">
                <a:solidFill>
                  <a:srgbClr val="FF0000"/>
                </a:solidFill>
                <a:latin typeface="Open Sans"/>
                <a:ea typeface="Open Sans"/>
                <a:cs typeface="Open Sans"/>
                <a:sym typeface="Open Sans"/>
              </a:rPr>
              <a:t>***</a:t>
            </a:r>
            <a:r>
              <a:rPr b="1" lang="en">
                <a:solidFill>
                  <a:srgbClr val="B7B7B7"/>
                </a:solidFill>
                <a:latin typeface="Open Sans"/>
                <a:ea typeface="Open Sans"/>
                <a:cs typeface="Open Sans"/>
                <a:sym typeface="Open Sans"/>
              </a:rPr>
              <a:t> = Artworks that are easier to find videos to help you!</a:t>
            </a:r>
            <a:endParaRPr>
              <a:solidFill>
                <a:srgbClr val="B7B7B7"/>
              </a:solidFill>
            </a:endParaRPr>
          </a:p>
        </p:txBody>
      </p:sp>
      <p:pic>
        <p:nvPicPr>
          <p:cNvPr id="378" name="Google Shape;378;p64"/>
          <p:cNvPicPr preferRelativeResize="0"/>
          <p:nvPr/>
        </p:nvPicPr>
        <p:blipFill rotWithShape="1">
          <a:blip r:embed="rId6">
            <a:alphaModFix/>
          </a:blip>
          <a:srcRect b="0" l="0" r="0" t="0"/>
          <a:stretch/>
        </p:blipFill>
        <p:spPr>
          <a:xfrm>
            <a:off x="3232438" y="3933013"/>
            <a:ext cx="2679124" cy="2266276"/>
          </a:xfrm>
          <a:prstGeom prst="rect">
            <a:avLst/>
          </a:prstGeom>
          <a:noFill/>
          <a:ln>
            <a:noFill/>
          </a:ln>
        </p:spPr>
      </p:pic>
      <p:sp>
        <p:nvSpPr>
          <p:cNvPr id="379" name="Google Shape;379;p64"/>
          <p:cNvSpPr txBox="1"/>
          <p:nvPr/>
        </p:nvSpPr>
        <p:spPr>
          <a:xfrm>
            <a:off x="3063300" y="6199300"/>
            <a:ext cx="3017400" cy="457200"/>
          </a:xfrm>
          <a:prstGeom prst="rect">
            <a:avLst/>
          </a:prstGeom>
          <a:solidFill>
            <a:srgbClr val="000000"/>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lang="en" sz="1200">
                <a:solidFill>
                  <a:srgbClr val="FFFFFF"/>
                </a:solidFill>
                <a:latin typeface="Open Sans"/>
                <a:ea typeface="Open Sans"/>
                <a:cs typeface="Open Sans"/>
                <a:sym typeface="Open Sans"/>
              </a:rPr>
              <a:t>Max Beckmann, </a:t>
            </a:r>
            <a:r>
              <a:rPr b="1" i="1" lang="en" sz="1200">
                <a:solidFill>
                  <a:srgbClr val="FFFFFF"/>
                </a:solidFill>
                <a:latin typeface="Open Sans"/>
                <a:ea typeface="Open Sans"/>
                <a:cs typeface="Open Sans"/>
                <a:sym typeface="Open Sans"/>
              </a:rPr>
              <a:t>The Night (Die Nacht)</a:t>
            </a:r>
            <a:r>
              <a:rPr b="1" i="1" lang="en" sz="1200" u="none" cap="none" strike="noStrike">
                <a:solidFill>
                  <a:srgbClr val="FFFFFF"/>
                </a:solidFill>
                <a:latin typeface="Open Sans"/>
                <a:ea typeface="Open Sans"/>
                <a:cs typeface="Open Sans"/>
                <a:sym typeface="Open Sans"/>
              </a:rPr>
              <a:t>, </a:t>
            </a:r>
            <a:r>
              <a:rPr lang="en" sz="1200">
                <a:solidFill>
                  <a:srgbClr val="B7B7B7"/>
                </a:solidFill>
                <a:latin typeface="Open Sans"/>
                <a:ea typeface="Open Sans"/>
                <a:cs typeface="Open Sans"/>
                <a:sym typeface="Open Sans"/>
              </a:rPr>
              <a:t>1918-19</a:t>
            </a:r>
            <a:endParaRPr sz="1200">
              <a:solidFill>
                <a:srgbClr val="B7B7B7"/>
              </a:solidFill>
              <a:latin typeface="Open Sans"/>
              <a:ea typeface="Open Sans"/>
              <a:cs typeface="Open Sans"/>
              <a:sym typeface="Open Sans"/>
            </a:endParaRPr>
          </a:p>
        </p:txBody>
      </p:sp>
      <p:pic>
        <p:nvPicPr>
          <p:cNvPr id="380" name="Google Shape;380;p64"/>
          <p:cNvPicPr preferRelativeResize="0"/>
          <p:nvPr/>
        </p:nvPicPr>
        <p:blipFill rotWithShape="1">
          <a:blip r:embed="rId7">
            <a:alphaModFix/>
          </a:blip>
          <a:srcRect b="0" l="0" r="0" t="0"/>
          <a:stretch/>
        </p:blipFill>
        <p:spPr>
          <a:xfrm>
            <a:off x="3610587" y="-7"/>
            <a:ext cx="1922838" cy="2933582"/>
          </a:xfrm>
          <a:prstGeom prst="rect">
            <a:avLst/>
          </a:prstGeom>
          <a:noFill/>
          <a:ln>
            <a:noFill/>
          </a:ln>
        </p:spPr>
      </p:pic>
      <p:grpSp>
        <p:nvGrpSpPr>
          <p:cNvPr id="381" name="Google Shape;381;p64"/>
          <p:cNvGrpSpPr/>
          <p:nvPr/>
        </p:nvGrpSpPr>
        <p:grpSpPr>
          <a:xfrm>
            <a:off x="6661913" y="3516900"/>
            <a:ext cx="1920373" cy="3341100"/>
            <a:chOff x="2218850" y="3516825"/>
            <a:chExt cx="1920373" cy="3341100"/>
          </a:xfrm>
        </p:grpSpPr>
        <p:sp>
          <p:nvSpPr>
            <p:cNvPr id="382" name="Google Shape;382;p64"/>
            <p:cNvSpPr txBox="1"/>
            <p:nvPr/>
          </p:nvSpPr>
          <p:spPr>
            <a:xfrm>
              <a:off x="2218850" y="6260025"/>
              <a:ext cx="1920300" cy="597900"/>
            </a:xfrm>
            <a:prstGeom prst="rect">
              <a:avLst/>
            </a:prstGeom>
            <a:solidFill>
              <a:srgbClr val="000000"/>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1200" u="none" cap="none" strike="noStrike">
                  <a:solidFill>
                    <a:srgbClr val="FFFFFF"/>
                  </a:solidFill>
                  <a:latin typeface="Open Sans"/>
                  <a:ea typeface="Open Sans"/>
                  <a:cs typeface="Open Sans"/>
                  <a:sym typeface="Open Sans"/>
                </a:rPr>
                <a:t>Otto Dix, </a:t>
              </a:r>
              <a:r>
                <a:rPr b="1" i="1" lang="en" sz="1200" u="none" cap="none" strike="noStrike">
                  <a:solidFill>
                    <a:srgbClr val="FFFFFF"/>
                  </a:solidFill>
                  <a:latin typeface="Open Sans"/>
                  <a:ea typeface="Open Sans"/>
                  <a:cs typeface="Open Sans"/>
                  <a:sym typeface="Open Sans"/>
                </a:rPr>
                <a:t>Portrait of the Journalist Sylvia Von Harden, </a:t>
              </a:r>
              <a:r>
                <a:rPr i="0" lang="en" sz="1200" u="none" cap="none" strike="noStrike">
                  <a:solidFill>
                    <a:srgbClr val="B7B7B7"/>
                  </a:solidFill>
                  <a:latin typeface="Open Sans"/>
                  <a:ea typeface="Open Sans"/>
                  <a:cs typeface="Open Sans"/>
                  <a:sym typeface="Open Sans"/>
                </a:rPr>
                <a:t>1926 </a:t>
              </a:r>
              <a:r>
                <a:rPr b="1" lang="en" sz="1200">
                  <a:solidFill>
                    <a:srgbClr val="FF0000"/>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p:txBody>
        </p:sp>
        <p:pic>
          <p:nvPicPr>
            <p:cNvPr id="383" name="Google Shape;383;p64"/>
            <p:cNvPicPr preferRelativeResize="0"/>
            <p:nvPr/>
          </p:nvPicPr>
          <p:blipFill rotWithShape="1">
            <a:blip r:embed="rId8">
              <a:alphaModFix/>
            </a:blip>
            <a:srcRect b="0" l="0" r="0" t="0"/>
            <a:stretch/>
          </p:blipFill>
          <p:spPr>
            <a:xfrm>
              <a:off x="2218983" y="3516825"/>
              <a:ext cx="1920240" cy="2743200"/>
            </a:xfrm>
            <a:prstGeom prst="rect">
              <a:avLst/>
            </a:prstGeom>
            <a:noFill/>
            <a:ln>
              <a:noFill/>
            </a:ln>
          </p:spPr>
        </p:pic>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descr="All text" id="388" name="Google Shape;388;p65"/>
          <p:cNvSpPr txBox="1"/>
          <p:nvPr/>
        </p:nvSpPr>
        <p:spPr>
          <a:xfrm>
            <a:off x="54300" y="6051300"/>
            <a:ext cx="90474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Complete the art analysis in your painting booklet NOW!</a:t>
            </a:r>
            <a:endParaRPr sz="3000">
              <a:solidFill>
                <a:srgbClr val="FFFFFF"/>
              </a:solidFill>
              <a:latin typeface="Oswald"/>
              <a:ea typeface="Oswald"/>
              <a:cs typeface="Oswald"/>
              <a:sym typeface="Oswald"/>
            </a:endParaRPr>
          </a:p>
        </p:txBody>
      </p:sp>
      <p:pic>
        <p:nvPicPr>
          <p:cNvPr id="389" name="Google Shape;389;p65" title="Impressionist, Post-impressionist, and Expressionist reference images.jpg"/>
          <p:cNvPicPr preferRelativeResize="0"/>
          <p:nvPr/>
        </p:nvPicPr>
        <p:blipFill rotWithShape="1">
          <a:blip r:embed="rId3">
            <a:alphaModFix/>
          </a:blip>
          <a:srcRect b="0" l="30" r="40" t="0"/>
          <a:stretch/>
        </p:blipFill>
        <p:spPr>
          <a:xfrm>
            <a:off x="12813" y="126300"/>
            <a:ext cx="2286000" cy="2960369"/>
          </a:xfrm>
          <a:prstGeom prst="rect">
            <a:avLst/>
          </a:prstGeom>
          <a:noFill/>
          <a:ln>
            <a:noFill/>
          </a:ln>
        </p:spPr>
      </p:pic>
      <p:pic>
        <p:nvPicPr>
          <p:cNvPr id="390" name="Google Shape;390;p65" title="Impressionist, Post-impressionist, and Expressionist reference images (1).jpg"/>
          <p:cNvPicPr preferRelativeResize="0"/>
          <p:nvPr/>
        </p:nvPicPr>
        <p:blipFill rotWithShape="1">
          <a:blip r:embed="rId4">
            <a:alphaModFix/>
          </a:blip>
          <a:srcRect b="0" l="40" r="50" t="0"/>
          <a:stretch/>
        </p:blipFill>
        <p:spPr>
          <a:xfrm>
            <a:off x="2298814" y="126013"/>
            <a:ext cx="2286000" cy="2960961"/>
          </a:xfrm>
          <a:prstGeom prst="rect">
            <a:avLst/>
          </a:prstGeom>
          <a:noFill/>
          <a:ln>
            <a:noFill/>
          </a:ln>
        </p:spPr>
      </p:pic>
      <p:pic>
        <p:nvPicPr>
          <p:cNvPr id="391" name="Google Shape;391;p65" title="Impressionist, Post-impressionist, and Expressionist reference images (3).jpg"/>
          <p:cNvPicPr preferRelativeResize="0"/>
          <p:nvPr/>
        </p:nvPicPr>
        <p:blipFill rotWithShape="1">
          <a:blip r:embed="rId5">
            <a:alphaModFix/>
          </a:blip>
          <a:srcRect b="40" l="0" r="0" t="40"/>
          <a:stretch/>
        </p:blipFill>
        <p:spPr>
          <a:xfrm>
            <a:off x="6850281" y="128450"/>
            <a:ext cx="2286000" cy="2956034"/>
          </a:xfrm>
          <a:prstGeom prst="rect">
            <a:avLst/>
          </a:prstGeom>
          <a:noFill/>
          <a:ln>
            <a:noFill/>
          </a:ln>
        </p:spPr>
      </p:pic>
      <p:pic>
        <p:nvPicPr>
          <p:cNvPr id="392" name="Google Shape;392;p65"/>
          <p:cNvPicPr preferRelativeResize="0"/>
          <p:nvPr/>
        </p:nvPicPr>
        <p:blipFill>
          <a:blip r:embed="rId6">
            <a:alphaModFix/>
          </a:blip>
          <a:stretch>
            <a:fillRect/>
          </a:stretch>
        </p:blipFill>
        <p:spPr>
          <a:xfrm>
            <a:off x="3582136" y="3176335"/>
            <a:ext cx="2152141" cy="2777321"/>
          </a:xfrm>
          <a:prstGeom prst="rect">
            <a:avLst/>
          </a:prstGeom>
          <a:noFill/>
          <a:ln cap="flat" cmpd="sng" w="38100">
            <a:solidFill>
              <a:srgbClr val="6AA84F"/>
            </a:solidFill>
            <a:prstDash val="solid"/>
            <a:round/>
            <a:headEnd len="sm" w="sm" type="none"/>
            <a:tailEnd len="sm" w="sm" type="none"/>
          </a:ln>
        </p:spPr>
      </p:pic>
      <p:pic>
        <p:nvPicPr>
          <p:cNvPr id="393" name="Google Shape;393;p65"/>
          <p:cNvPicPr preferRelativeResize="0"/>
          <p:nvPr/>
        </p:nvPicPr>
        <p:blipFill>
          <a:blip r:embed="rId7">
            <a:alphaModFix/>
          </a:blip>
          <a:stretch>
            <a:fillRect/>
          </a:stretch>
        </p:blipFill>
        <p:spPr>
          <a:xfrm>
            <a:off x="5721438" y="3184620"/>
            <a:ext cx="2152115" cy="2777327"/>
          </a:xfrm>
          <a:prstGeom prst="rect">
            <a:avLst/>
          </a:prstGeom>
          <a:noFill/>
          <a:ln cap="flat" cmpd="sng" w="38100">
            <a:solidFill>
              <a:srgbClr val="6AA84F"/>
            </a:solidFill>
            <a:prstDash val="solid"/>
            <a:round/>
            <a:headEnd len="sm" w="sm" type="none"/>
            <a:tailEnd len="sm" w="sm" type="none"/>
          </a:ln>
        </p:spPr>
      </p:pic>
      <p:pic>
        <p:nvPicPr>
          <p:cNvPr id="394" name="Google Shape;394;p65" title="Impressionist, Post-impressionist, and Expressionist reference images (2).jpg"/>
          <p:cNvPicPr preferRelativeResize="0"/>
          <p:nvPr/>
        </p:nvPicPr>
        <p:blipFill rotWithShape="1">
          <a:blip r:embed="rId8">
            <a:alphaModFix/>
          </a:blip>
          <a:srcRect b="0" l="0" r="0" t="0"/>
          <a:stretch/>
        </p:blipFill>
        <p:spPr>
          <a:xfrm>
            <a:off x="4584852" y="126025"/>
            <a:ext cx="2285975" cy="2958336"/>
          </a:xfrm>
          <a:prstGeom prst="rect">
            <a:avLst/>
          </a:prstGeom>
          <a:noFill/>
          <a:ln>
            <a:noFill/>
          </a:ln>
        </p:spPr>
      </p:pic>
      <p:pic>
        <p:nvPicPr>
          <p:cNvPr id="395" name="Google Shape;395;p65" title="Impressionist, Post-impressionist, Expressionist, and Abstract reference images.jpg"/>
          <p:cNvPicPr preferRelativeResize="0"/>
          <p:nvPr/>
        </p:nvPicPr>
        <p:blipFill>
          <a:blip r:embed="rId9">
            <a:alphaModFix/>
          </a:blip>
          <a:stretch>
            <a:fillRect/>
          </a:stretch>
        </p:blipFill>
        <p:spPr>
          <a:xfrm>
            <a:off x="0" y="3084351"/>
            <a:ext cx="2240818" cy="28998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66"/>
          <p:cNvSpPr txBox="1"/>
          <p:nvPr/>
        </p:nvSpPr>
        <p:spPr>
          <a:xfrm>
            <a:off x="4548475" y="4417049"/>
            <a:ext cx="2247900" cy="3300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1200" u="none" cap="none" strike="noStrike">
                <a:solidFill>
                  <a:srgbClr val="FFFFFF"/>
                </a:solidFill>
                <a:latin typeface="Open Sans"/>
                <a:ea typeface="Open Sans"/>
                <a:cs typeface="Open Sans"/>
                <a:sym typeface="Open Sans"/>
              </a:rPr>
              <a:t>Käthe Kollwitz</a:t>
            </a:r>
            <a:r>
              <a:rPr i="0" lang="en" sz="1200" u="none" cap="none" strike="noStrike">
                <a:solidFill>
                  <a:srgbClr val="B7B7B7"/>
                </a:solidFill>
                <a:latin typeface="Open Sans"/>
                <a:ea typeface="Open Sans"/>
                <a:cs typeface="Open Sans"/>
                <a:sym typeface="Open Sans"/>
              </a:rPr>
              <a:t>, </a:t>
            </a:r>
            <a:r>
              <a:rPr b="1" i="1" lang="en" sz="1200" u="none" cap="none" strike="noStrike">
                <a:solidFill>
                  <a:srgbClr val="FFFFFF"/>
                </a:solidFill>
                <a:latin typeface="Open Sans"/>
                <a:ea typeface="Open Sans"/>
                <a:cs typeface="Open Sans"/>
                <a:sym typeface="Open Sans"/>
              </a:rPr>
              <a:t>Woman with Dead Child</a:t>
            </a:r>
            <a:r>
              <a:rPr i="0" lang="en" sz="1200" u="none" cap="none" strike="noStrike">
                <a:solidFill>
                  <a:srgbClr val="B7B7B7"/>
                </a:solidFill>
                <a:latin typeface="Open Sans"/>
                <a:ea typeface="Open Sans"/>
                <a:cs typeface="Open Sans"/>
                <a:sym typeface="Open Sans"/>
              </a:rPr>
              <a:t>, 1903 </a:t>
            </a:r>
            <a:r>
              <a:rPr lang="en">
                <a:solidFill>
                  <a:srgbClr val="B7B7B7"/>
                </a:solidFill>
                <a:latin typeface="Open Sans"/>
                <a:ea typeface="Open Sans"/>
                <a:cs typeface="Open Sans"/>
                <a:sym typeface="Open Sans"/>
              </a:rPr>
              <a:t> </a:t>
            </a:r>
            <a:r>
              <a:rPr b="1" lang="en">
                <a:solidFill>
                  <a:srgbClr val="FF0000"/>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p:txBody>
      </p:sp>
      <p:pic>
        <p:nvPicPr>
          <p:cNvPr id="401" name="Google Shape;401;p66"/>
          <p:cNvPicPr preferRelativeResize="0"/>
          <p:nvPr/>
        </p:nvPicPr>
        <p:blipFill rotWithShape="1">
          <a:blip r:embed="rId3">
            <a:alphaModFix/>
          </a:blip>
          <a:srcRect b="0" l="0" r="0" t="0"/>
          <a:stretch/>
        </p:blipFill>
        <p:spPr>
          <a:xfrm>
            <a:off x="4561900" y="2415525"/>
            <a:ext cx="2247974" cy="2001636"/>
          </a:xfrm>
          <a:prstGeom prst="rect">
            <a:avLst/>
          </a:prstGeom>
          <a:noFill/>
          <a:ln>
            <a:noFill/>
          </a:ln>
        </p:spPr>
      </p:pic>
      <p:sp>
        <p:nvSpPr>
          <p:cNvPr id="402" name="Google Shape;402;p66"/>
          <p:cNvSpPr txBox="1"/>
          <p:nvPr/>
        </p:nvSpPr>
        <p:spPr>
          <a:xfrm>
            <a:off x="7029813" y="2760675"/>
            <a:ext cx="1920300" cy="597900"/>
          </a:xfrm>
          <a:prstGeom prst="rect">
            <a:avLst/>
          </a:prstGeom>
          <a:solidFill>
            <a:srgbClr val="000000"/>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1200" u="none" cap="none" strike="noStrike">
                <a:solidFill>
                  <a:srgbClr val="FFFFFF"/>
                </a:solidFill>
                <a:latin typeface="Open Sans"/>
                <a:ea typeface="Open Sans"/>
                <a:cs typeface="Open Sans"/>
                <a:sym typeface="Open Sans"/>
              </a:rPr>
              <a:t>Otto Dix, </a:t>
            </a:r>
            <a:r>
              <a:rPr b="1" i="1" lang="en" sz="1200" u="none" cap="none" strike="noStrike">
                <a:solidFill>
                  <a:srgbClr val="FFFFFF"/>
                </a:solidFill>
                <a:latin typeface="Open Sans"/>
                <a:ea typeface="Open Sans"/>
                <a:cs typeface="Open Sans"/>
                <a:sym typeface="Open Sans"/>
              </a:rPr>
              <a:t>Portrait of the Journalist Sylvia Von Harden, </a:t>
            </a:r>
            <a:r>
              <a:rPr i="0" lang="en" sz="1200" u="none" cap="none" strike="noStrike">
                <a:solidFill>
                  <a:srgbClr val="B7B7B7"/>
                </a:solidFill>
                <a:latin typeface="Open Sans"/>
                <a:ea typeface="Open Sans"/>
                <a:cs typeface="Open Sans"/>
                <a:sym typeface="Open Sans"/>
              </a:rPr>
              <a:t>1926 </a:t>
            </a:r>
            <a:r>
              <a:rPr b="1" lang="en" sz="1200">
                <a:solidFill>
                  <a:srgbClr val="FF0000"/>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p:txBody>
      </p:sp>
      <p:pic>
        <p:nvPicPr>
          <p:cNvPr id="403" name="Google Shape;403;p66"/>
          <p:cNvPicPr preferRelativeResize="0"/>
          <p:nvPr/>
        </p:nvPicPr>
        <p:blipFill rotWithShape="1">
          <a:blip r:embed="rId4">
            <a:alphaModFix/>
          </a:blip>
          <a:srcRect b="0" l="0" r="0" t="0"/>
          <a:stretch/>
        </p:blipFill>
        <p:spPr>
          <a:xfrm>
            <a:off x="7029946" y="17475"/>
            <a:ext cx="1920240" cy="2743200"/>
          </a:xfrm>
          <a:prstGeom prst="rect">
            <a:avLst/>
          </a:prstGeom>
          <a:noFill/>
          <a:ln>
            <a:noFill/>
          </a:ln>
        </p:spPr>
      </p:pic>
      <p:sp>
        <p:nvSpPr>
          <p:cNvPr id="404" name="Google Shape;404;p66"/>
          <p:cNvSpPr txBox="1"/>
          <p:nvPr/>
        </p:nvSpPr>
        <p:spPr>
          <a:xfrm>
            <a:off x="12600" y="1671525"/>
            <a:ext cx="2281200" cy="3300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1200" u="none" cap="none" strike="noStrike">
                <a:solidFill>
                  <a:srgbClr val="FFFFFF"/>
                </a:solidFill>
                <a:latin typeface="Open Sans"/>
                <a:ea typeface="Open Sans"/>
                <a:cs typeface="Open Sans"/>
                <a:sym typeface="Open Sans"/>
              </a:rPr>
              <a:t>Édouard Manet</a:t>
            </a:r>
            <a:r>
              <a:rPr i="0" lang="en" sz="1200" u="none" cap="none" strike="noStrike">
                <a:solidFill>
                  <a:srgbClr val="B7B7B7"/>
                </a:solidFill>
                <a:latin typeface="Open Sans"/>
                <a:ea typeface="Open Sans"/>
                <a:cs typeface="Open Sans"/>
                <a:sym typeface="Open Sans"/>
              </a:rPr>
              <a:t>, </a:t>
            </a:r>
            <a:r>
              <a:rPr b="1" i="1" lang="en" sz="1200" u="none" cap="none" strike="noStrike">
                <a:solidFill>
                  <a:srgbClr val="FFFFFF"/>
                </a:solidFill>
                <a:latin typeface="Open Sans"/>
                <a:ea typeface="Open Sans"/>
                <a:cs typeface="Open Sans"/>
                <a:sym typeface="Open Sans"/>
              </a:rPr>
              <a:t>A Bar at the Folies-Bergère</a:t>
            </a:r>
            <a:r>
              <a:rPr i="0" lang="en" sz="1200" u="none" cap="none" strike="noStrike">
                <a:solidFill>
                  <a:srgbClr val="B7B7B7"/>
                </a:solidFill>
                <a:latin typeface="Open Sans"/>
                <a:ea typeface="Open Sans"/>
                <a:cs typeface="Open Sans"/>
                <a:sym typeface="Open Sans"/>
              </a:rPr>
              <a:t>, 1881-82 </a:t>
            </a:r>
            <a:r>
              <a:rPr b="1" lang="en" sz="1200">
                <a:solidFill>
                  <a:srgbClr val="FF0000"/>
                </a:solidFill>
                <a:latin typeface="Open Sans"/>
                <a:ea typeface="Open Sans"/>
                <a:cs typeface="Open Sans"/>
                <a:sym typeface="Open Sans"/>
              </a:rPr>
              <a:t>***</a:t>
            </a:r>
            <a:endParaRPr b="1" sz="1200">
              <a:solidFill>
                <a:srgbClr val="FF0000"/>
              </a:solidFill>
              <a:latin typeface="Open Sans"/>
              <a:ea typeface="Open Sans"/>
              <a:cs typeface="Open Sans"/>
              <a:sym typeface="Open Sans"/>
            </a:endParaRPr>
          </a:p>
        </p:txBody>
      </p:sp>
      <p:pic>
        <p:nvPicPr>
          <p:cNvPr descr="Themes-Manet-A Bar at the Folies-Bergère-1881-82" id="405" name="Google Shape;405;p66"/>
          <p:cNvPicPr preferRelativeResize="0"/>
          <p:nvPr/>
        </p:nvPicPr>
        <p:blipFill rotWithShape="1">
          <a:blip r:embed="rId5">
            <a:alphaModFix/>
          </a:blip>
          <a:srcRect b="0" l="0" r="0" t="0"/>
          <a:stretch/>
        </p:blipFill>
        <p:spPr>
          <a:xfrm>
            <a:off x="2" y="0"/>
            <a:ext cx="2247975" cy="1671525"/>
          </a:xfrm>
          <a:prstGeom prst="rect">
            <a:avLst/>
          </a:prstGeom>
          <a:noFill/>
          <a:ln>
            <a:noFill/>
          </a:ln>
        </p:spPr>
      </p:pic>
      <p:sp>
        <p:nvSpPr>
          <p:cNvPr id="406" name="Google Shape;406;p66"/>
          <p:cNvSpPr txBox="1"/>
          <p:nvPr/>
        </p:nvSpPr>
        <p:spPr>
          <a:xfrm>
            <a:off x="4597475" y="1523020"/>
            <a:ext cx="2247900" cy="330000"/>
          </a:xfrm>
          <a:prstGeom prst="rect">
            <a:avLst/>
          </a:prstGeom>
          <a:solidFill>
            <a:srgbClr val="000000"/>
          </a:solidFill>
          <a:ln>
            <a:noFill/>
          </a:ln>
        </p:spPr>
        <p:txBody>
          <a:bodyPr anchorCtr="0" anchor="t"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i="0" lang="en" sz="1200" u="none" cap="none" strike="noStrike">
                <a:solidFill>
                  <a:srgbClr val="FFFFFF"/>
                </a:solidFill>
                <a:latin typeface="Open Sans"/>
                <a:ea typeface="Open Sans"/>
                <a:cs typeface="Open Sans"/>
                <a:sym typeface="Open Sans"/>
              </a:rPr>
              <a:t>Édouard Manet</a:t>
            </a:r>
            <a:r>
              <a:rPr i="0" lang="en" sz="1200" u="none" cap="none" strike="noStrike">
                <a:solidFill>
                  <a:srgbClr val="B7B7B7"/>
                </a:solidFill>
                <a:latin typeface="Open Sans"/>
                <a:ea typeface="Open Sans"/>
                <a:cs typeface="Open Sans"/>
                <a:sym typeface="Open Sans"/>
              </a:rPr>
              <a:t>, </a:t>
            </a:r>
            <a:r>
              <a:rPr b="1" i="1" lang="en" sz="1200" u="none" cap="none" strike="noStrike">
                <a:solidFill>
                  <a:srgbClr val="FFFFFF"/>
                </a:solidFill>
                <a:latin typeface="Open Sans"/>
                <a:ea typeface="Open Sans"/>
                <a:cs typeface="Open Sans"/>
                <a:sym typeface="Open Sans"/>
              </a:rPr>
              <a:t>Olympia</a:t>
            </a:r>
            <a:r>
              <a:rPr i="0" lang="en" sz="1200" u="none" cap="none" strike="noStrike">
                <a:solidFill>
                  <a:srgbClr val="B7B7B7"/>
                </a:solidFill>
                <a:latin typeface="Open Sans"/>
                <a:ea typeface="Open Sans"/>
                <a:cs typeface="Open Sans"/>
                <a:sym typeface="Open Sans"/>
              </a:rPr>
              <a:t>, 1863 </a:t>
            </a:r>
            <a:r>
              <a:rPr b="1" lang="en" sz="1200">
                <a:solidFill>
                  <a:srgbClr val="FF0000"/>
                </a:solidFill>
                <a:latin typeface="Open Sans"/>
                <a:ea typeface="Open Sans"/>
                <a:cs typeface="Open Sans"/>
                <a:sym typeface="Open Sans"/>
              </a:rPr>
              <a:t>***</a:t>
            </a:r>
            <a:endParaRPr sz="1200">
              <a:solidFill>
                <a:srgbClr val="B7B7B7"/>
              </a:solidFill>
              <a:latin typeface="Open Sans"/>
              <a:ea typeface="Open Sans"/>
              <a:cs typeface="Open Sans"/>
              <a:sym typeface="Open Sans"/>
            </a:endParaRPr>
          </a:p>
        </p:txBody>
      </p:sp>
      <p:pic>
        <p:nvPicPr>
          <p:cNvPr id="407" name="Google Shape;407;p66"/>
          <p:cNvPicPr preferRelativeResize="0"/>
          <p:nvPr/>
        </p:nvPicPr>
        <p:blipFill rotWithShape="1">
          <a:blip r:embed="rId6">
            <a:alphaModFix/>
          </a:blip>
          <a:srcRect b="0" l="0" r="0" t="0"/>
          <a:stretch/>
        </p:blipFill>
        <p:spPr>
          <a:xfrm>
            <a:off x="4597473" y="3"/>
            <a:ext cx="2247974" cy="1523026"/>
          </a:xfrm>
          <a:prstGeom prst="rect">
            <a:avLst/>
          </a:prstGeom>
          <a:noFill/>
          <a:ln>
            <a:noFill/>
          </a:ln>
        </p:spPr>
      </p:pic>
      <p:sp>
        <p:nvSpPr>
          <p:cNvPr descr="Title" id="408" name="Google Shape;408;p66"/>
          <p:cNvSpPr txBox="1"/>
          <p:nvPr/>
        </p:nvSpPr>
        <p:spPr>
          <a:xfrm>
            <a:off x="12600" y="2451425"/>
            <a:ext cx="2281200" cy="615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B7B7B7"/>
                </a:solidFill>
                <a:latin typeface="Open Sans"/>
                <a:ea typeface="Open Sans"/>
                <a:cs typeface="Open Sans"/>
                <a:sym typeface="Open Sans"/>
              </a:rPr>
              <a:t> </a:t>
            </a:r>
            <a:r>
              <a:rPr b="1" lang="en">
                <a:solidFill>
                  <a:srgbClr val="FF0000"/>
                </a:solidFill>
                <a:latin typeface="Open Sans"/>
                <a:ea typeface="Open Sans"/>
                <a:cs typeface="Open Sans"/>
                <a:sym typeface="Open Sans"/>
              </a:rPr>
              <a:t>***</a:t>
            </a:r>
            <a:r>
              <a:rPr b="1" lang="en">
                <a:solidFill>
                  <a:srgbClr val="B7B7B7"/>
                </a:solidFill>
                <a:latin typeface="Open Sans"/>
                <a:ea typeface="Open Sans"/>
                <a:cs typeface="Open Sans"/>
                <a:sym typeface="Open Sans"/>
              </a:rPr>
              <a:t> = Artworks that are easier to find videos to help you!</a:t>
            </a:r>
            <a:endParaRPr>
              <a:solidFill>
                <a:srgbClr val="B7B7B7"/>
              </a:solidFill>
            </a:endParaRPr>
          </a:p>
        </p:txBody>
      </p:sp>
      <p:sp>
        <p:nvSpPr>
          <p:cNvPr id="409" name="Google Shape;409;p66"/>
          <p:cNvSpPr txBox="1"/>
          <p:nvPr/>
        </p:nvSpPr>
        <p:spPr>
          <a:xfrm>
            <a:off x="2562900" y="2693525"/>
            <a:ext cx="1765500" cy="457200"/>
          </a:xfrm>
          <a:prstGeom prst="rect">
            <a:avLst/>
          </a:prstGeom>
          <a:solidFill>
            <a:srgbClr val="000000"/>
          </a:solidFill>
          <a:ln>
            <a:noFill/>
          </a:ln>
        </p:spPr>
        <p:txBody>
          <a:bodyPr anchorCtr="0" anchor="t" bIns="36575" lIns="36575" spcFirstLastPara="1" rIns="36575" wrap="square" tIns="36575">
            <a:noAutofit/>
          </a:bodyPr>
          <a:lstStyle/>
          <a:p>
            <a:pPr indent="0" lvl="0" marL="0" rtl="0" algn="ctr">
              <a:spcBef>
                <a:spcPts val="0"/>
              </a:spcBef>
              <a:spcAft>
                <a:spcPts val="0"/>
              </a:spcAft>
              <a:buClr>
                <a:schemeClr val="dk1"/>
              </a:buClr>
              <a:buSzPts val="1100"/>
              <a:buFont typeface="Arial"/>
              <a:buNone/>
            </a:pPr>
            <a:r>
              <a:rPr b="1" lang="en" sz="1200">
                <a:solidFill>
                  <a:srgbClr val="FFFFFF"/>
                </a:solidFill>
                <a:latin typeface="Open Sans"/>
                <a:ea typeface="Open Sans"/>
                <a:cs typeface="Open Sans"/>
                <a:sym typeface="Open Sans"/>
              </a:rPr>
              <a:t>Mary Cassatt,</a:t>
            </a:r>
            <a:r>
              <a:rPr b="1" i="1" lang="en" sz="1200">
                <a:solidFill>
                  <a:srgbClr val="FFFFFF"/>
                </a:solidFill>
                <a:latin typeface="Open Sans"/>
                <a:ea typeface="Open Sans"/>
                <a:cs typeface="Open Sans"/>
                <a:sym typeface="Open Sans"/>
              </a:rPr>
              <a:t> The Child's Bath</a:t>
            </a:r>
            <a:r>
              <a:rPr lang="en" sz="1200">
                <a:solidFill>
                  <a:srgbClr val="B7B7B7"/>
                </a:solidFill>
                <a:latin typeface="Open Sans"/>
                <a:ea typeface="Open Sans"/>
                <a:cs typeface="Open Sans"/>
                <a:sym typeface="Open Sans"/>
              </a:rPr>
              <a:t>, 1893</a:t>
            </a:r>
            <a:endParaRPr sz="1200">
              <a:solidFill>
                <a:srgbClr val="B7B7B7"/>
              </a:solidFill>
              <a:latin typeface="Open Sans"/>
              <a:ea typeface="Open Sans"/>
              <a:cs typeface="Open Sans"/>
              <a:sym typeface="Open Sans"/>
            </a:endParaRPr>
          </a:p>
        </p:txBody>
      </p:sp>
      <p:pic>
        <p:nvPicPr>
          <p:cNvPr id="410" name="Google Shape;410;p66"/>
          <p:cNvPicPr preferRelativeResize="0"/>
          <p:nvPr/>
        </p:nvPicPr>
        <p:blipFill rotWithShape="1">
          <a:blip r:embed="rId7">
            <a:alphaModFix/>
          </a:blip>
          <a:srcRect b="0" l="0" r="0" t="0"/>
          <a:stretch/>
        </p:blipFill>
        <p:spPr>
          <a:xfrm>
            <a:off x="2562889" y="-1"/>
            <a:ext cx="1765500" cy="2693525"/>
          </a:xfrm>
          <a:prstGeom prst="rect">
            <a:avLst/>
          </a:prstGeom>
          <a:noFill/>
          <a:ln>
            <a:noFill/>
          </a:ln>
        </p:spPr>
      </p:pic>
      <p:pic>
        <p:nvPicPr>
          <p:cNvPr id="411" name="Google Shape;411;p66"/>
          <p:cNvPicPr preferRelativeResize="0"/>
          <p:nvPr/>
        </p:nvPicPr>
        <p:blipFill rotWithShape="1">
          <a:blip r:embed="rId8">
            <a:alphaModFix/>
          </a:blip>
          <a:srcRect b="0" l="0" r="0" t="0"/>
          <a:stretch/>
        </p:blipFill>
        <p:spPr>
          <a:xfrm>
            <a:off x="6866073" y="4499223"/>
            <a:ext cx="2247974" cy="1901583"/>
          </a:xfrm>
          <a:prstGeom prst="rect">
            <a:avLst/>
          </a:prstGeom>
          <a:noFill/>
          <a:ln>
            <a:noFill/>
          </a:ln>
        </p:spPr>
      </p:pic>
      <p:sp>
        <p:nvSpPr>
          <p:cNvPr id="412" name="Google Shape;412;p66"/>
          <p:cNvSpPr txBox="1"/>
          <p:nvPr/>
        </p:nvSpPr>
        <p:spPr>
          <a:xfrm>
            <a:off x="6866075" y="6400800"/>
            <a:ext cx="2247900" cy="457200"/>
          </a:xfrm>
          <a:prstGeom prst="rect">
            <a:avLst/>
          </a:prstGeom>
          <a:solidFill>
            <a:srgbClr val="000000"/>
          </a:solidFill>
          <a:ln>
            <a:noFill/>
          </a:ln>
        </p:spPr>
        <p:txBody>
          <a:bodyPr anchorCtr="0" anchor="ctr" bIns="36575" lIns="36575" spcFirstLastPara="1" rIns="36575" wrap="square" tIns="36575">
            <a:noAutofit/>
          </a:bodyPr>
          <a:lstStyle/>
          <a:p>
            <a:pPr indent="0" lvl="0" marL="0" marR="0" rtl="0" algn="ctr">
              <a:lnSpc>
                <a:spcPct val="100000"/>
              </a:lnSpc>
              <a:spcBef>
                <a:spcPts val="0"/>
              </a:spcBef>
              <a:spcAft>
                <a:spcPts val="0"/>
              </a:spcAft>
              <a:buClr>
                <a:srgbClr val="FFFFFF"/>
              </a:buClr>
              <a:buSzPts val="2400"/>
              <a:buFont typeface="Calibri"/>
              <a:buNone/>
            </a:pPr>
            <a:r>
              <a:rPr b="1" lang="en" sz="1200">
                <a:solidFill>
                  <a:srgbClr val="FFFFFF"/>
                </a:solidFill>
                <a:latin typeface="Open Sans"/>
                <a:ea typeface="Open Sans"/>
                <a:cs typeface="Open Sans"/>
                <a:sym typeface="Open Sans"/>
              </a:rPr>
              <a:t>Max Beckmann, </a:t>
            </a:r>
            <a:r>
              <a:rPr b="1" i="1" lang="en" sz="1200">
                <a:solidFill>
                  <a:srgbClr val="FFFFFF"/>
                </a:solidFill>
                <a:latin typeface="Open Sans"/>
                <a:ea typeface="Open Sans"/>
                <a:cs typeface="Open Sans"/>
                <a:sym typeface="Open Sans"/>
              </a:rPr>
              <a:t>The Night (Die Nacht)</a:t>
            </a:r>
            <a:r>
              <a:rPr b="1" i="1" lang="en" sz="1200" u="none" cap="none" strike="noStrike">
                <a:solidFill>
                  <a:srgbClr val="FFFFFF"/>
                </a:solidFill>
                <a:latin typeface="Open Sans"/>
                <a:ea typeface="Open Sans"/>
                <a:cs typeface="Open Sans"/>
                <a:sym typeface="Open Sans"/>
              </a:rPr>
              <a:t>, </a:t>
            </a:r>
            <a:r>
              <a:rPr lang="en" sz="1200">
                <a:solidFill>
                  <a:srgbClr val="B7B7B7"/>
                </a:solidFill>
                <a:latin typeface="Open Sans"/>
                <a:ea typeface="Open Sans"/>
                <a:cs typeface="Open Sans"/>
                <a:sym typeface="Open Sans"/>
              </a:rPr>
              <a:t>1918-19</a:t>
            </a:r>
            <a:endParaRPr sz="1200">
              <a:solidFill>
                <a:srgbClr val="B7B7B7"/>
              </a:solidFill>
              <a:latin typeface="Open Sans"/>
              <a:ea typeface="Open Sans"/>
              <a:cs typeface="Open Sans"/>
              <a:sym typeface="Open Sans"/>
            </a:endParaRPr>
          </a:p>
        </p:txBody>
      </p:sp>
      <p:pic>
        <p:nvPicPr>
          <p:cNvPr id="413" name="Google Shape;413;p66"/>
          <p:cNvPicPr preferRelativeResize="0"/>
          <p:nvPr/>
        </p:nvPicPr>
        <p:blipFill rotWithShape="1">
          <a:blip r:embed="rId9">
            <a:alphaModFix/>
          </a:blip>
          <a:srcRect b="0" l="0" r="0" t="0"/>
          <a:stretch/>
        </p:blipFill>
        <p:spPr>
          <a:xfrm>
            <a:off x="20901" y="3606250"/>
            <a:ext cx="2281199" cy="2728282"/>
          </a:xfrm>
          <a:prstGeom prst="rect">
            <a:avLst/>
          </a:prstGeom>
          <a:noFill/>
          <a:ln>
            <a:noFill/>
          </a:ln>
        </p:spPr>
      </p:pic>
      <p:sp>
        <p:nvSpPr>
          <p:cNvPr id="414" name="Google Shape;414;p66"/>
          <p:cNvSpPr txBox="1"/>
          <p:nvPr/>
        </p:nvSpPr>
        <p:spPr>
          <a:xfrm>
            <a:off x="4288" y="6334525"/>
            <a:ext cx="2281200" cy="330000"/>
          </a:xfrm>
          <a:prstGeom prst="rect">
            <a:avLst/>
          </a:prstGeom>
          <a:solidFill>
            <a:srgbClr val="000000"/>
          </a:solidFill>
          <a:ln>
            <a:noFill/>
          </a:ln>
        </p:spPr>
        <p:txBody>
          <a:bodyPr anchorCtr="0" anchor="t" bIns="36575" lIns="36575" spcFirstLastPara="1" rIns="36575" wrap="square" tIns="36575">
            <a:noAutofit/>
          </a:bodyPr>
          <a:lstStyle/>
          <a:p>
            <a:pPr indent="0" lvl="0" marL="0" rtl="0" algn="ctr">
              <a:spcBef>
                <a:spcPts val="0"/>
              </a:spcBef>
              <a:spcAft>
                <a:spcPts val="0"/>
              </a:spcAft>
              <a:buClr>
                <a:schemeClr val="dk1"/>
              </a:buClr>
              <a:buSzPts val="1100"/>
              <a:buFont typeface="Arial"/>
              <a:buNone/>
            </a:pPr>
            <a:r>
              <a:rPr b="1" lang="en" sz="1200">
                <a:solidFill>
                  <a:srgbClr val="FFFFFF"/>
                </a:solidFill>
                <a:latin typeface="Open Sans"/>
                <a:ea typeface="Open Sans"/>
                <a:cs typeface="Open Sans"/>
                <a:sym typeface="Open Sans"/>
              </a:rPr>
              <a:t>Georgia O’Keeffe, </a:t>
            </a:r>
            <a:r>
              <a:rPr b="1" i="1" lang="en" sz="1200">
                <a:solidFill>
                  <a:srgbClr val="FFFFFF"/>
                </a:solidFill>
                <a:latin typeface="Open Sans"/>
                <a:ea typeface="Open Sans"/>
                <a:cs typeface="Open Sans"/>
                <a:sym typeface="Open Sans"/>
              </a:rPr>
              <a:t>Blue and Green Music</a:t>
            </a:r>
            <a:r>
              <a:rPr lang="en" sz="1200">
                <a:solidFill>
                  <a:srgbClr val="B7B7B7"/>
                </a:solidFill>
                <a:latin typeface="Open Sans"/>
                <a:ea typeface="Open Sans"/>
                <a:cs typeface="Open Sans"/>
                <a:sym typeface="Open Sans"/>
              </a:rPr>
              <a:t>, 1919-21</a:t>
            </a:r>
            <a:r>
              <a:rPr i="0" lang="en" sz="1200" u="none" cap="none" strike="noStrike">
                <a:solidFill>
                  <a:srgbClr val="B7B7B7"/>
                </a:solidFill>
                <a:latin typeface="Open Sans"/>
                <a:ea typeface="Open Sans"/>
                <a:cs typeface="Open Sans"/>
                <a:sym typeface="Open Sans"/>
              </a:rPr>
              <a:t> </a:t>
            </a:r>
            <a:r>
              <a:rPr b="1" lang="en" sz="1200">
                <a:solidFill>
                  <a:srgbClr val="FF0000"/>
                </a:solidFill>
                <a:latin typeface="Open Sans"/>
                <a:ea typeface="Open Sans"/>
                <a:cs typeface="Open Sans"/>
                <a:sym typeface="Open Sans"/>
              </a:rPr>
              <a:t>***</a:t>
            </a:r>
            <a:endParaRPr b="1" sz="1200">
              <a:solidFill>
                <a:srgbClr val="FF0000"/>
              </a:solidFill>
              <a:latin typeface="Open Sans"/>
              <a:ea typeface="Open Sans"/>
              <a:cs typeface="Open Sans"/>
              <a:sym typeface="Open Sans"/>
            </a:endParaRPr>
          </a:p>
        </p:txBody>
      </p:sp>
      <p:pic>
        <p:nvPicPr>
          <p:cNvPr id="415" name="Google Shape;415;p66"/>
          <p:cNvPicPr preferRelativeResize="0"/>
          <p:nvPr/>
        </p:nvPicPr>
        <p:blipFill rotWithShape="1">
          <a:blip r:embed="rId10">
            <a:alphaModFix/>
          </a:blip>
          <a:srcRect b="0" l="0" r="0" t="0"/>
          <a:stretch/>
        </p:blipFill>
        <p:spPr>
          <a:xfrm>
            <a:off x="2724850" y="3204825"/>
            <a:ext cx="1449875" cy="3243899"/>
          </a:xfrm>
          <a:prstGeom prst="rect">
            <a:avLst/>
          </a:prstGeom>
          <a:noFill/>
          <a:ln>
            <a:noFill/>
          </a:ln>
        </p:spPr>
      </p:pic>
      <p:sp>
        <p:nvSpPr>
          <p:cNvPr id="416" name="Google Shape;416;p66"/>
          <p:cNvSpPr txBox="1"/>
          <p:nvPr/>
        </p:nvSpPr>
        <p:spPr>
          <a:xfrm>
            <a:off x="2300888" y="6450175"/>
            <a:ext cx="2281200" cy="330000"/>
          </a:xfrm>
          <a:prstGeom prst="rect">
            <a:avLst/>
          </a:prstGeom>
          <a:solidFill>
            <a:srgbClr val="000000"/>
          </a:solidFill>
          <a:ln>
            <a:noFill/>
          </a:ln>
        </p:spPr>
        <p:txBody>
          <a:bodyPr anchorCtr="0" anchor="t" bIns="36575" lIns="36575" spcFirstLastPara="1" rIns="36575" wrap="square" tIns="36575">
            <a:noAutofit/>
          </a:bodyPr>
          <a:lstStyle/>
          <a:p>
            <a:pPr indent="0" lvl="0" marL="0" rtl="0" algn="ctr">
              <a:spcBef>
                <a:spcPts val="0"/>
              </a:spcBef>
              <a:spcAft>
                <a:spcPts val="0"/>
              </a:spcAft>
              <a:buClr>
                <a:schemeClr val="dk1"/>
              </a:buClr>
              <a:buSzPts val="1100"/>
              <a:buFont typeface="Arial"/>
              <a:buNone/>
            </a:pPr>
            <a:r>
              <a:rPr b="1" lang="en" sz="1200">
                <a:solidFill>
                  <a:srgbClr val="FFFFFF"/>
                </a:solidFill>
                <a:latin typeface="Open Sans"/>
                <a:ea typeface="Open Sans"/>
                <a:cs typeface="Open Sans"/>
                <a:sym typeface="Open Sans"/>
              </a:rPr>
              <a:t>Barnett Newman, </a:t>
            </a:r>
            <a:r>
              <a:rPr b="1" i="1" lang="en" sz="1200">
                <a:solidFill>
                  <a:srgbClr val="FFFFFF"/>
                </a:solidFill>
                <a:latin typeface="Open Sans"/>
                <a:ea typeface="Open Sans"/>
                <a:cs typeface="Open Sans"/>
                <a:sym typeface="Open Sans"/>
              </a:rPr>
              <a:t>Voice of Fire</a:t>
            </a:r>
            <a:r>
              <a:rPr lang="en" sz="1200">
                <a:solidFill>
                  <a:srgbClr val="B7B7B7"/>
                </a:solidFill>
                <a:latin typeface="Open Sans"/>
                <a:ea typeface="Open Sans"/>
                <a:cs typeface="Open Sans"/>
                <a:sym typeface="Open Sans"/>
              </a:rPr>
              <a:t>, 1967</a:t>
            </a:r>
            <a:endParaRPr sz="1200">
              <a:solidFill>
                <a:srgbClr val="B7B7B7"/>
              </a:solidFill>
              <a:latin typeface="Open Sans"/>
              <a:ea typeface="Open Sans"/>
              <a:cs typeface="Open Sans"/>
              <a:sym typeface="Open Sans"/>
            </a:endParaRPr>
          </a:p>
          <a:p>
            <a:pPr indent="0" lvl="0" marL="0" rtl="0" algn="ctr">
              <a:spcBef>
                <a:spcPts val="0"/>
              </a:spcBef>
              <a:spcAft>
                <a:spcPts val="0"/>
              </a:spcAft>
              <a:buClr>
                <a:schemeClr val="dk1"/>
              </a:buClr>
              <a:buSzPts val="1100"/>
              <a:buFont typeface="Arial"/>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Clr>
                <a:schemeClr val="dk1"/>
              </a:buClr>
              <a:buSzPts val="1100"/>
              <a:buFont typeface="Arial"/>
              <a:buNone/>
            </a:pPr>
            <a:r>
              <a:t/>
            </a:r>
            <a:endParaRPr b="1" sz="1200">
              <a:solidFill>
                <a:srgbClr val="FFFFFF"/>
              </a:solidFill>
              <a:latin typeface="Open Sans"/>
              <a:ea typeface="Open Sans"/>
              <a:cs typeface="Open Sans"/>
              <a:sym typeface="Open Sans"/>
            </a:endParaRPr>
          </a:p>
        </p:txBody>
      </p:sp>
      <p:pic>
        <p:nvPicPr>
          <p:cNvPr id="417" name="Google Shape;417;p66"/>
          <p:cNvPicPr preferRelativeResize="0"/>
          <p:nvPr/>
        </p:nvPicPr>
        <p:blipFill rotWithShape="1">
          <a:blip r:embed="rId11">
            <a:alphaModFix/>
          </a:blip>
          <a:srcRect b="0" l="0" r="0" t="0"/>
          <a:stretch/>
        </p:blipFill>
        <p:spPr>
          <a:xfrm>
            <a:off x="4621287" y="5309517"/>
            <a:ext cx="2192124" cy="1091282"/>
          </a:xfrm>
          <a:prstGeom prst="rect">
            <a:avLst/>
          </a:prstGeom>
          <a:noFill/>
          <a:ln>
            <a:noFill/>
          </a:ln>
        </p:spPr>
      </p:pic>
      <p:sp>
        <p:nvSpPr>
          <p:cNvPr id="418" name="Google Shape;418;p66"/>
          <p:cNvSpPr txBox="1"/>
          <p:nvPr/>
        </p:nvSpPr>
        <p:spPr>
          <a:xfrm>
            <a:off x="4634788" y="6400800"/>
            <a:ext cx="2192100" cy="457200"/>
          </a:xfrm>
          <a:prstGeom prst="rect">
            <a:avLst/>
          </a:prstGeom>
          <a:solidFill>
            <a:srgbClr val="000000"/>
          </a:solidFill>
          <a:ln>
            <a:noFill/>
          </a:ln>
        </p:spPr>
        <p:txBody>
          <a:bodyPr anchorCtr="0" anchor="t" bIns="36575" lIns="36575" spcFirstLastPara="1" rIns="36575" wrap="square" tIns="36575">
            <a:noAutofit/>
          </a:bodyPr>
          <a:lstStyle/>
          <a:p>
            <a:pPr indent="0" lvl="0" marL="0" rtl="0" algn="ctr">
              <a:spcBef>
                <a:spcPts val="0"/>
              </a:spcBef>
              <a:spcAft>
                <a:spcPts val="0"/>
              </a:spcAft>
              <a:buClr>
                <a:schemeClr val="dk1"/>
              </a:buClr>
              <a:buSzPts val="1100"/>
              <a:buFont typeface="Arial"/>
              <a:buNone/>
            </a:pPr>
            <a:r>
              <a:rPr b="1" lang="en" sz="1200">
                <a:solidFill>
                  <a:srgbClr val="FFFFFF"/>
                </a:solidFill>
                <a:latin typeface="Open Sans"/>
                <a:ea typeface="Open Sans"/>
                <a:cs typeface="Open Sans"/>
                <a:sym typeface="Open Sans"/>
              </a:rPr>
              <a:t>Jackson Pollock, </a:t>
            </a:r>
            <a:r>
              <a:rPr b="1" i="1" lang="en" sz="1200">
                <a:solidFill>
                  <a:srgbClr val="FFFFFF"/>
                </a:solidFill>
                <a:latin typeface="Open Sans"/>
                <a:ea typeface="Open Sans"/>
                <a:cs typeface="Open Sans"/>
                <a:sym typeface="Open Sans"/>
              </a:rPr>
              <a:t>One: Number 31</a:t>
            </a:r>
            <a:r>
              <a:rPr lang="en" sz="1200">
                <a:solidFill>
                  <a:srgbClr val="B7B7B7"/>
                </a:solidFill>
                <a:latin typeface="Open Sans"/>
                <a:ea typeface="Open Sans"/>
                <a:cs typeface="Open Sans"/>
                <a:sym typeface="Open Sans"/>
              </a:rPr>
              <a:t>, 1950</a:t>
            </a:r>
            <a:endParaRPr sz="1200">
              <a:solidFill>
                <a:srgbClr val="B7B7B7"/>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40"/>
          <p:cNvSpPr txBox="1"/>
          <p:nvPr/>
        </p:nvSpPr>
        <p:spPr>
          <a:xfrm>
            <a:off x="5467350" y="100"/>
            <a:ext cx="3676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Molly Sturge</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@sturgemollyart</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(Citadel graduate)</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Portrait of Makye Clayton</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2020</a:t>
            </a:r>
            <a:endParaRPr b="1" sz="2400">
              <a:solidFill>
                <a:srgbClr val="FFFFFF"/>
              </a:solidFill>
              <a:latin typeface="Cabin"/>
              <a:ea typeface="Cabin"/>
              <a:cs typeface="Cabin"/>
              <a:sym typeface="Cabin"/>
            </a:endParaRPr>
          </a:p>
        </p:txBody>
      </p:sp>
      <p:pic>
        <p:nvPicPr>
          <p:cNvPr descr="Image from https://instagram.fyhz1-1.fna.fbcdn.net/v/t51.2885-15/e35/p1080x1080/82632315_541929616410815_7620141463257339962_n.jpg?tp=1&amp;_nc_ht=instagram.fyhz1-1.fna.fbcdn.net&amp;_nc_cat=111&amp;_nc_ohc=HdybQEIs2RcAX-VgUBD&amp;edm=AABBvjUBAAAA&amp;ccb=7-4&amp;oh=3196e71b1475d5e54e38297e483ef2e1&amp;oe=60BA45D3&amp;_nc_sid=83d603" id="203" name="Google Shape;203;p40"/>
          <p:cNvPicPr preferRelativeResize="0"/>
          <p:nvPr/>
        </p:nvPicPr>
        <p:blipFill>
          <a:blip r:embed="rId3">
            <a:alphaModFix/>
          </a:blip>
          <a:stretch>
            <a:fillRect/>
          </a:stretch>
        </p:blipFill>
        <p:spPr>
          <a:xfrm>
            <a:off x="0" y="0"/>
            <a:ext cx="5486400" cy="6858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26" name="Shape 426"/>
        <p:cNvGrpSpPr/>
        <p:nvPr/>
      </p:nvGrpSpPr>
      <p:grpSpPr>
        <a:xfrm>
          <a:off x="0" y="0"/>
          <a:ext cx="0" cy="0"/>
          <a:chOff x="0" y="0"/>
          <a:chExt cx="0" cy="0"/>
        </a:xfrm>
      </p:grpSpPr>
      <p:pic>
        <p:nvPicPr>
          <p:cNvPr id="427" name="Google Shape;427;p68"/>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428" name="Google Shape;428;p68"/>
          <p:cNvPicPr preferRelativeResize="0"/>
          <p:nvPr/>
        </p:nvPicPr>
        <p:blipFill rotWithShape="1">
          <a:blip r:embed="rId4">
            <a:alphaModFix/>
          </a:blip>
          <a:srcRect b="0" l="0" r="0" t="20312"/>
          <a:stretch/>
        </p:blipFill>
        <p:spPr>
          <a:xfrm>
            <a:off x="5034525" y="1968450"/>
            <a:ext cx="4109475" cy="4292700"/>
          </a:xfrm>
          <a:prstGeom prst="rect">
            <a:avLst/>
          </a:prstGeom>
          <a:noFill/>
          <a:ln>
            <a:noFill/>
          </a:ln>
        </p:spPr>
      </p:pic>
      <p:sp>
        <p:nvSpPr>
          <p:cNvPr descr="All text" id="429" name="Google Shape;429;p68"/>
          <p:cNvSpPr txBox="1"/>
          <p:nvPr/>
        </p:nvSpPr>
        <p:spPr>
          <a:xfrm>
            <a:off x="4927400" y="162650"/>
            <a:ext cx="4109400" cy="178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600">
                <a:latin typeface="Average"/>
                <a:ea typeface="Average"/>
                <a:cs typeface="Average"/>
                <a:sym typeface="Average"/>
              </a:rPr>
              <a:t>Remember to take home some containers of paint if you are taking your painting home over the break.</a:t>
            </a:r>
            <a:endParaRPr sz="2600">
              <a:latin typeface="Average"/>
              <a:ea typeface="Average"/>
              <a:cs typeface="Average"/>
              <a:sym typeface="Averag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41"/>
          <p:cNvSpPr txBox="1"/>
          <p:nvPr/>
        </p:nvSpPr>
        <p:spPr>
          <a:xfrm>
            <a:off x="0" y="5825000"/>
            <a:ext cx="9144000" cy="1033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Adrian Brandon </a:t>
            </a:r>
            <a:r>
              <a:rPr i="1" lang="en" sz="2400">
                <a:solidFill>
                  <a:srgbClr val="B7B7B7"/>
                </a:solidFill>
                <a:latin typeface="Cabin"/>
                <a:ea typeface="Cabin"/>
                <a:cs typeface="Cabin"/>
                <a:sym typeface="Cabin"/>
              </a:rPr>
              <a:t>@ayy.bee (Brooklyn, NY)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Daunte Wright. 20 years old, 20 minutes of color. Stolen on April 11th, 2021 in Brooklyn Center, MN., </a:t>
            </a: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id="209" name="Google Shape;209;p41" title="Adrian Brandon - Daunte Wright. 20 years old, 20 minutes of color..mp4">
            <a:hlinkClick r:id="rId3"/>
          </p:cNvPr>
          <p:cNvPicPr preferRelativeResize="0"/>
          <p:nvPr/>
        </p:nvPicPr>
        <p:blipFill>
          <a:blip r:embed="rId4">
            <a:alphaModFix/>
          </a:blip>
          <a:stretch>
            <a:fillRect/>
          </a:stretch>
        </p:blipFill>
        <p:spPr>
          <a:xfrm>
            <a:off x="688738" y="0"/>
            <a:ext cx="7766521" cy="5824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
                                        </p:tgtEl>
                                        <p:attrNameLst>
                                          <p:attrName>style.visibility</p:attrName>
                                        </p:attrNameLst>
                                      </p:cBhvr>
                                      <p:to>
                                        <p:strVal val="visible"/>
                                      </p:to>
                                    </p:set>
                                    <p:animEffect filter="fade" transition="in">
                                      <p:cBhvr>
                                        <p:cTn dur="1000"/>
                                        <p:tgtEl>
                                          <p:spTgt spid="2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42"/>
          <p:cNvSpPr txBox="1"/>
          <p:nvPr/>
        </p:nvSpPr>
        <p:spPr>
          <a:xfrm>
            <a:off x="5486400" y="10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Adrian Brandon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@ayy.bee</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(Brooklyn, NY)</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Daunte Wright. 20 years old, 20 minutes of color. Stolen on April 11th, 2021 in Brooklyn Center, MN.</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from https://instagram.fyaw1-1.fna.fbcdn.net/v/t51.2885-15/sh0.08/e35/p750x750/171839667_495869015189323_2039188381028440807_n.jpg?tp=1&amp;_nc_ht=instagram.fyaw1-1.fna.fbcdn.net&amp;_nc_cat=107&amp;_nc_ohc=LTUm-4_SeWoAX9z9_Mp&amp;edm=AABBvjUAAAAA&amp;ccb=7-4&amp;oh=f2683a36ac6fb1bfdd7c9f83c11cac46&amp;oe=60AABFC8&amp;_nc_sid=83d603" id="215" name="Google Shape;215;p42"/>
          <p:cNvPicPr preferRelativeResize="0"/>
          <p:nvPr/>
        </p:nvPicPr>
        <p:blipFill>
          <a:blip r:embed="rId3">
            <a:alphaModFix/>
          </a:blip>
          <a:stretch>
            <a:fillRect/>
          </a:stretch>
        </p:blipFill>
        <p:spPr>
          <a:xfrm>
            <a:off x="0" y="100"/>
            <a:ext cx="548640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3"/>
          <p:cNvSpPr txBox="1"/>
          <p:nvPr/>
        </p:nvSpPr>
        <p:spPr>
          <a:xfrm>
            <a:off x="6191250" y="100"/>
            <a:ext cx="2952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Zhao Kailin</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Memories</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2018</a:t>
            </a:r>
            <a:endParaRPr b="1" sz="2400">
              <a:solidFill>
                <a:srgbClr val="FFFFFF"/>
              </a:solidFill>
              <a:latin typeface="Cabin"/>
              <a:ea typeface="Cabin"/>
              <a:cs typeface="Cabin"/>
              <a:sym typeface="Cabin"/>
            </a:endParaRPr>
          </a:p>
        </p:txBody>
      </p:sp>
      <p:pic>
        <p:nvPicPr>
          <p:cNvPr descr="Image" id="221" name="Google Shape;221;p43"/>
          <p:cNvPicPr preferRelativeResize="0"/>
          <p:nvPr/>
        </p:nvPicPr>
        <p:blipFill>
          <a:blip r:embed="rId3">
            <a:alphaModFix/>
          </a:blip>
          <a:stretch>
            <a:fillRect/>
          </a:stretch>
        </p:blipFill>
        <p:spPr>
          <a:xfrm>
            <a:off x="0" y="0"/>
            <a:ext cx="6191250"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25" name="Shape 225"/>
        <p:cNvGrpSpPr/>
        <p:nvPr/>
      </p:nvGrpSpPr>
      <p:grpSpPr>
        <a:xfrm>
          <a:off x="0" y="0"/>
          <a:ext cx="0" cy="0"/>
          <a:chOff x="0" y="0"/>
          <a:chExt cx="0" cy="0"/>
        </a:xfrm>
      </p:grpSpPr>
      <p:sp>
        <p:nvSpPr>
          <p:cNvPr id="226" name="Google Shape;226;p44"/>
          <p:cNvSpPr txBox="1"/>
          <p:nvPr/>
        </p:nvSpPr>
        <p:spPr>
          <a:xfrm>
            <a:off x="5486400" y="10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Nkosi</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@gldeng6rl</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(Melbourne, Australia)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Ascent</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sz="2400">
              <a:solidFill>
                <a:srgbClr val="B7B7B7"/>
              </a:solidFill>
              <a:latin typeface="Cabin"/>
              <a:ea typeface="Cabin"/>
              <a:cs typeface="Cabin"/>
              <a:sym typeface="Cabin"/>
            </a:endParaRPr>
          </a:p>
        </p:txBody>
      </p:sp>
      <p:pic>
        <p:nvPicPr>
          <p:cNvPr descr="Image" id="227" name="Google Shape;227;p44"/>
          <p:cNvPicPr preferRelativeResize="0"/>
          <p:nvPr/>
        </p:nvPicPr>
        <p:blipFill>
          <a:blip r:embed="rId3">
            <a:alphaModFix/>
          </a:blip>
          <a:stretch>
            <a:fillRect/>
          </a:stretch>
        </p:blipFill>
        <p:spPr>
          <a:xfrm>
            <a:off x="0" y="0"/>
            <a:ext cx="4572000"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5"/>
          <p:cNvSpPr txBox="1"/>
          <p:nvPr>
            <p:ph idx="1" type="body"/>
          </p:nvPr>
        </p:nvSpPr>
        <p:spPr>
          <a:xfrm>
            <a:off x="5530650" y="175"/>
            <a:ext cx="3613500" cy="685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“pig spinning and wearing glasses”</a:t>
            </a:r>
            <a:endParaRPr>
              <a:latin typeface="Cabin"/>
              <a:ea typeface="Cabin"/>
              <a:cs typeface="Cabin"/>
              <a:sym typeface="Cabin"/>
            </a:endParaRPr>
          </a:p>
          <a:p>
            <a:pPr indent="0" lvl="0" marL="0" rtl="0" algn="ctr">
              <a:spcBef>
                <a:spcPts val="0"/>
              </a:spcBef>
              <a:spcAft>
                <a:spcPts val="0"/>
              </a:spcAft>
              <a:buNone/>
            </a:pPr>
            <a:r>
              <a:t/>
            </a:r>
            <a:endParaRPr>
              <a:latin typeface="Cabin"/>
              <a:ea typeface="Cabin"/>
              <a:cs typeface="Cabin"/>
              <a:sym typeface="Cabin"/>
            </a:endParaRPr>
          </a:p>
          <a:p>
            <a:pPr indent="0" lvl="0" marL="0" rtl="0" algn="ctr">
              <a:spcBef>
                <a:spcPts val="0"/>
              </a:spcBef>
              <a:spcAft>
                <a:spcPts val="0"/>
              </a:spcAft>
              <a:buNone/>
            </a:pPr>
            <a:r>
              <a:rPr lang="en" u="sng">
                <a:solidFill>
                  <a:schemeClr val="hlink"/>
                </a:solidFill>
                <a:latin typeface="Cabin"/>
                <a:ea typeface="Cabin"/>
                <a:cs typeface="Cabin"/>
                <a:sym typeface="Cabin"/>
                <a:hlinkClick r:id="rId3"/>
              </a:rPr>
              <a:t>@WeirdMedieval</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from</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Morgan Library </a:t>
            </a:r>
            <a:endParaRPr>
              <a:solidFill>
                <a:srgbClr val="B7B7B7"/>
              </a:solidFill>
              <a:latin typeface="Cabin"/>
              <a:ea typeface="Cabin"/>
              <a:cs typeface="Cabin"/>
              <a:sym typeface="Cabin"/>
            </a:endParaRPr>
          </a:p>
          <a:p>
            <a:pPr indent="0" lvl="0" marL="0" rtl="0" algn="ctr">
              <a:spcBef>
                <a:spcPts val="0"/>
              </a:spcBef>
              <a:spcAft>
                <a:spcPts val="0"/>
              </a:spcAft>
              <a:buNone/>
            </a:pPr>
            <a:r>
              <a:rPr lang="en" u="sng">
                <a:solidFill>
                  <a:schemeClr val="hlink"/>
                </a:solidFill>
                <a:latin typeface="Cabin"/>
                <a:ea typeface="Cabin"/>
                <a:cs typeface="Cabin"/>
                <a:sym typeface="Cabin"/>
                <a:hlinkClick r:id="rId4"/>
              </a:rPr>
              <a:t>Book of Hours, Belgium</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i="1">
              <a:solidFill>
                <a:srgbClr val="B7B7B7"/>
              </a:solidFill>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c. 1475</a:t>
            </a:r>
            <a:endParaRPr i="1">
              <a:solidFill>
                <a:srgbClr val="B7B7B7"/>
              </a:solidFill>
              <a:latin typeface="Cabin"/>
              <a:ea typeface="Cabin"/>
              <a:cs typeface="Cabin"/>
              <a:sym typeface="Cabin"/>
            </a:endParaRPr>
          </a:p>
        </p:txBody>
      </p:sp>
      <p:pic>
        <p:nvPicPr>
          <p:cNvPr id="233" name="Google Shape;233;p45"/>
          <p:cNvPicPr preferRelativeResize="0"/>
          <p:nvPr/>
        </p:nvPicPr>
        <p:blipFill>
          <a:blip r:embed="rId5">
            <a:alphaModFix/>
          </a:blip>
          <a:stretch>
            <a:fillRect/>
          </a:stretch>
        </p:blipFill>
        <p:spPr>
          <a:xfrm>
            <a:off x="0" y="0"/>
            <a:ext cx="5530658" cy="68579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id="238" name="Google Shape;238;p46"/>
          <p:cNvPicPr preferRelativeResize="0"/>
          <p:nvPr/>
        </p:nvPicPr>
        <p:blipFill>
          <a:blip r:embed="rId3">
            <a:alphaModFix/>
          </a:blip>
          <a:stretch>
            <a:fillRect/>
          </a:stretch>
        </p:blipFill>
        <p:spPr>
          <a:xfrm>
            <a:off x="1100138" y="0"/>
            <a:ext cx="6943725" cy="685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